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72" r:id="rId1"/>
  </p:sldMasterIdLst>
  <p:notesMasterIdLst>
    <p:notesMasterId r:id="rId20"/>
  </p:notesMasterIdLst>
  <p:sldIdLst>
    <p:sldId id="260" r:id="rId2"/>
    <p:sldId id="258" r:id="rId3"/>
    <p:sldId id="265" r:id="rId4"/>
    <p:sldId id="261" r:id="rId5"/>
    <p:sldId id="257" r:id="rId6"/>
    <p:sldId id="263" r:id="rId7"/>
    <p:sldId id="278" r:id="rId8"/>
    <p:sldId id="279" r:id="rId9"/>
    <p:sldId id="264" r:id="rId10"/>
    <p:sldId id="286" r:id="rId11"/>
    <p:sldId id="289" r:id="rId12"/>
    <p:sldId id="287" r:id="rId13"/>
    <p:sldId id="288" r:id="rId14"/>
    <p:sldId id="290" r:id="rId15"/>
    <p:sldId id="292" r:id="rId16"/>
    <p:sldId id="291" r:id="rId17"/>
    <p:sldId id="293" r:id="rId18"/>
    <p:sldId id="277" r:id="rId19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D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25"/>
    <p:restoredTop sz="96327"/>
  </p:normalViewPr>
  <p:slideViewPr>
    <p:cSldViewPr snapToGrid="0">
      <p:cViewPr>
        <p:scale>
          <a:sx n="170" d="100"/>
          <a:sy n="170" d="100"/>
        </p:scale>
        <p:origin x="248" y="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A996B1-D1A6-BA43-A55E-DDF6F01EAF43}" type="doc">
      <dgm:prSet loTypeId="urn:microsoft.com/office/officeart/2005/8/layout/chevron1" loCatId="" qsTypeId="urn:microsoft.com/office/officeart/2005/8/quickstyle/simple5" qsCatId="simple" csTypeId="urn:microsoft.com/office/officeart/2005/8/colors/accent0_3" csCatId="mainScheme" phldr="1"/>
      <dgm:spPr/>
    </dgm:pt>
    <dgm:pt modelId="{041319BA-7393-5C49-BE15-94B417FCA913}">
      <dgm:prSet phldrT="[텍스트]" custT="1"/>
      <dgm:spPr/>
      <dgm:t>
        <a:bodyPr/>
        <a:lstStyle/>
        <a:p>
          <a:pPr latinLnBrk="1"/>
          <a:r>
            <a:rPr lang="ko-KR" altLang="en-US" sz="800" b="1" dirty="0"/>
            <a:t>자동검사 </a:t>
          </a:r>
          <a:r>
            <a:rPr lang="en-US" altLang="ko-KR" sz="800" b="1" dirty="0"/>
            <a:t>100%</a:t>
          </a:r>
        </a:p>
        <a:p>
          <a:pPr latinLnBrk="1"/>
          <a:r>
            <a:rPr lang="ko-KR" altLang="en-US" sz="800" b="1" dirty="0">
              <a:solidFill>
                <a:srgbClr val="FFFF00"/>
              </a:solidFill>
            </a:rPr>
            <a:t>검사자 </a:t>
          </a:r>
          <a:r>
            <a:rPr lang="en-US" altLang="ko-KR" sz="800" b="1" dirty="0">
              <a:solidFill>
                <a:srgbClr val="FFFF00"/>
              </a:solidFill>
            </a:rPr>
            <a:t>100%</a:t>
          </a:r>
          <a:endParaRPr lang="ko-KR" altLang="en-US" sz="800" b="1" dirty="0">
            <a:solidFill>
              <a:srgbClr val="FFFF00"/>
            </a:solidFill>
          </a:endParaRPr>
        </a:p>
      </dgm:t>
    </dgm:pt>
    <dgm:pt modelId="{B52A8B54-ED94-C449-8451-2457D06686CD}" type="parTrans" cxnId="{6B09C7CE-B282-3646-A2AB-10FD102498E9}">
      <dgm:prSet/>
      <dgm:spPr/>
      <dgm:t>
        <a:bodyPr/>
        <a:lstStyle/>
        <a:p>
          <a:pPr latinLnBrk="1"/>
          <a:endParaRPr lang="ko-KR" altLang="en-US" sz="800" b="1"/>
        </a:p>
      </dgm:t>
    </dgm:pt>
    <dgm:pt modelId="{5766CA92-7293-944F-87D8-B6AF69A91A6F}" type="sibTrans" cxnId="{6B09C7CE-B282-3646-A2AB-10FD102498E9}">
      <dgm:prSet/>
      <dgm:spPr/>
      <dgm:t>
        <a:bodyPr/>
        <a:lstStyle/>
        <a:p>
          <a:pPr latinLnBrk="1"/>
          <a:endParaRPr lang="ko-KR" altLang="en-US" sz="800" b="1"/>
        </a:p>
      </dgm:t>
    </dgm:pt>
    <dgm:pt modelId="{83431365-9DE5-0A4E-BDC7-45845A782B14}">
      <dgm:prSet phldrT="[텍스트]" custT="1"/>
      <dgm:spPr/>
      <dgm:t>
        <a:bodyPr/>
        <a:lstStyle/>
        <a:p>
          <a:pPr latinLnBrk="1"/>
          <a:r>
            <a:rPr lang="ko-KR" altLang="en-US" sz="800" b="1" dirty="0">
              <a:highlight>
                <a:srgbClr val="324DF3"/>
              </a:highlight>
            </a:rPr>
            <a:t>자동검사에서 놓친 불량은 다시 모델 학습에 사용</a:t>
          </a:r>
        </a:p>
      </dgm:t>
    </dgm:pt>
    <dgm:pt modelId="{49B9C117-78FA-BC4D-A3B3-397F23CE1F2A}" type="parTrans" cxnId="{93E72670-02C5-4B4A-B022-DBC2097FE07F}">
      <dgm:prSet/>
      <dgm:spPr/>
      <dgm:t>
        <a:bodyPr/>
        <a:lstStyle/>
        <a:p>
          <a:pPr latinLnBrk="1"/>
          <a:endParaRPr lang="ko-KR" altLang="en-US" sz="800" b="1"/>
        </a:p>
      </dgm:t>
    </dgm:pt>
    <dgm:pt modelId="{FC56BD7E-2E60-D04A-A5F5-DF5E47A0311E}" type="sibTrans" cxnId="{93E72670-02C5-4B4A-B022-DBC2097FE07F}">
      <dgm:prSet/>
      <dgm:spPr/>
      <dgm:t>
        <a:bodyPr/>
        <a:lstStyle/>
        <a:p>
          <a:pPr latinLnBrk="1"/>
          <a:endParaRPr lang="ko-KR" altLang="en-US" sz="800" b="1"/>
        </a:p>
      </dgm:t>
    </dgm:pt>
    <dgm:pt modelId="{29899171-47A5-8642-8CEC-8CF3333139D4}">
      <dgm:prSet phldrT="[텍스트]" custT="1"/>
      <dgm:spPr/>
      <dgm:t>
        <a:bodyPr/>
        <a:lstStyle/>
        <a:p>
          <a:pPr latinLnBrk="1"/>
          <a:r>
            <a:rPr lang="ko-KR" altLang="en-US" sz="800" b="1" dirty="0"/>
            <a:t>자동검사 </a:t>
          </a:r>
          <a:r>
            <a:rPr lang="en-US" altLang="ko-KR" sz="800" b="1" dirty="0"/>
            <a:t>100%</a:t>
          </a:r>
        </a:p>
        <a:p>
          <a:pPr latinLnBrk="1"/>
          <a:r>
            <a:rPr lang="ko-KR" altLang="en-US" sz="800" b="1" dirty="0">
              <a:solidFill>
                <a:srgbClr val="FFFF00"/>
              </a:solidFill>
            </a:rPr>
            <a:t>검사자 샘플링 </a:t>
          </a:r>
          <a:r>
            <a:rPr lang="en-US" altLang="ko-KR" sz="800" b="1" dirty="0">
              <a:solidFill>
                <a:srgbClr val="FFFF00"/>
              </a:solidFill>
            </a:rPr>
            <a:t>50%</a:t>
          </a:r>
          <a:endParaRPr lang="ko-KR" altLang="en-US" sz="800" b="1" dirty="0">
            <a:solidFill>
              <a:srgbClr val="FFFF00"/>
            </a:solidFill>
          </a:endParaRPr>
        </a:p>
      </dgm:t>
    </dgm:pt>
    <dgm:pt modelId="{2D698B9B-77F1-6F49-90A9-7F488D625F1C}" type="parTrans" cxnId="{7F8554DE-6242-7F45-85E6-01CADE090600}">
      <dgm:prSet/>
      <dgm:spPr/>
      <dgm:t>
        <a:bodyPr/>
        <a:lstStyle/>
        <a:p>
          <a:pPr latinLnBrk="1"/>
          <a:endParaRPr lang="ko-KR" altLang="en-US" sz="800" b="1"/>
        </a:p>
      </dgm:t>
    </dgm:pt>
    <dgm:pt modelId="{8039C64B-B3EE-C346-BD94-4685E6205648}" type="sibTrans" cxnId="{7F8554DE-6242-7F45-85E6-01CADE090600}">
      <dgm:prSet/>
      <dgm:spPr/>
      <dgm:t>
        <a:bodyPr/>
        <a:lstStyle/>
        <a:p>
          <a:pPr latinLnBrk="1"/>
          <a:endParaRPr lang="ko-KR" altLang="en-US" sz="800" b="1"/>
        </a:p>
      </dgm:t>
    </dgm:pt>
    <dgm:pt modelId="{6628EBE3-4A69-2946-9CC6-F0BE20FB7D20}">
      <dgm:prSet custT="1"/>
      <dgm:spPr/>
      <dgm:t>
        <a:bodyPr/>
        <a:lstStyle/>
        <a:p>
          <a:pPr latinLnBrk="1"/>
          <a:r>
            <a:rPr lang="ko-KR" altLang="en-US" sz="800" b="1" dirty="0"/>
            <a:t>자동검사 </a:t>
          </a:r>
          <a:r>
            <a:rPr lang="en-US" altLang="ko-KR" sz="800" b="1" dirty="0"/>
            <a:t>100%</a:t>
          </a:r>
        </a:p>
        <a:p>
          <a:pPr latinLnBrk="1"/>
          <a:r>
            <a:rPr lang="ko-KR" altLang="en-US" sz="800" b="1" dirty="0">
              <a:solidFill>
                <a:srgbClr val="FFFF00"/>
              </a:solidFill>
            </a:rPr>
            <a:t>검사자 샘플링 </a:t>
          </a:r>
          <a:r>
            <a:rPr lang="en-US" altLang="ko-KR" sz="800" b="1" dirty="0">
              <a:solidFill>
                <a:srgbClr val="FFFF00"/>
              </a:solidFill>
            </a:rPr>
            <a:t>20%</a:t>
          </a:r>
          <a:endParaRPr lang="ko-KR" altLang="en-US" sz="800" b="1" dirty="0">
            <a:solidFill>
              <a:srgbClr val="FFFF00"/>
            </a:solidFill>
          </a:endParaRPr>
        </a:p>
      </dgm:t>
    </dgm:pt>
    <dgm:pt modelId="{3D44BCA5-9A6A-5F48-A224-ACFD6B0B8D40}" type="parTrans" cxnId="{7FBEACD2-1AF5-BC4C-ACDF-619805DF645B}">
      <dgm:prSet/>
      <dgm:spPr/>
      <dgm:t>
        <a:bodyPr/>
        <a:lstStyle/>
        <a:p>
          <a:pPr latinLnBrk="1"/>
          <a:endParaRPr lang="ko-KR" altLang="en-US" sz="800" b="1"/>
        </a:p>
      </dgm:t>
    </dgm:pt>
    <dgm:pt modelId="{C9CAABB0-4DF9-E546-A198-C17EFA5ABB6F}" type="sibTrans" cxnId="{7FBEACD2-1AF5-BC4C-ACDF-619805DF645B}">
      <dgm:prSet/>
      <dgm:spPr/>
      <dgm:t>
        <a:bodyPr/>
        <a:lstStyle/>
        <a:p>
          <a:pPr latinLnBrk="1"/>
          <a:endParaRPr lang="ko-KR" altLang="en-US" sz="800" b="1"/>
        </a:p>
      </dgm:t>
    </dgm:pt>
    <dgm:pt modelId="{63BD5970-30DB-2D40-BAF4-BD250C58A3FA}">
      <dgm:prSet custT="1"/>
      <dgm:spPr/>
      <dgm:t>
        <a:bodyPr/>
        <a:lstStyle/>
        <a:p>
          <a:pPr latinLnBrk="1"/>
          <a:r>
            <a:rPr lang="ko-KR" altLang="en-US" sz="800" b="1" dirty="0"/>
            <a:t>자동검사 </a:t>
          </a:r>
          <a:r>
            <a:rPr lang="en-US" altLang="ko-KR" sz="800" b="1" dirty="0"/>
            <a:t>100%</a:t>
          </a:r>
        </a:p>
        <a:p>
          <a:pPr latinLnBrk="1"/>
          <a:r>
            <a:rPr lang="ko-KR" altLang="en-US" sz="800" b="1" dirty="0">
              <a:solidFill>
                <a:srgbClr val="FFFF00"/>
              </a:solidFill>
            </a:rPr>
            <a:t>검사자 </a:t>
          </a:r>
          <a:r>
            <a:rPr lang="en-US" altLang="ko-KR" sz="800" b="1" dirty="0">
              <a:solidFill>
                <a:srgbClr val="FFFF00"/>
              </a:solidFill>
            </a:rPr>
            <a:t>AQL </a:t>
          </a:r>
          <a:r>
            <a:rPr lang="ko-KR" altLang="en-US" sz="800" b="1" dirty="0">
              <a:solidFill>
                <a:srgbClr val="FFFF00"/>
              </a:solidFill>
            </a:rPr>
            <a:t>샘플링</a:t>
          </a:r>
          <a:endParaRPr lang="ko-KR" altLang="en-US" sz="800" dirty="0">
            <a:solidFill>
              <a:srgbClr val="FFFF00"/>
            </a:solidFill>
          </a:endParaRPr>
        </a:p>
      </dgm:t>
    </dgm:pt>
    <dgm:pt modelId="{F6B6B646-D3A2-C543-85B9-BCD4B3C7EECF}" type="parTrans" cxnId="{7C6A1F52-8C20-554A-BBCC-F34F4120040A}">
      <dgm:prSet/>
      <dgm:spPr/>
      <dgm:t>
        <a:bodyPr/>
        <a:lstStyle/>
        <a:p>
          <a:pPr latinLnBrk="1"/>
          <a:endParaRPr lang="ko-KR" altLang="en-US" sz="800"/>
        </a:p>
      </dgm:t>
    </dgm:pt>
    <dgm:pt modelId="{ADAB2224-93DC-9B4C-B850-913CEB2E7050}" type="sibTrans" cxnId="{7C6A1F52-8C20-554A-BBCC-F34F4120040A}">
      <dgm:prSet/>
      <dgm:spPr/>
      <dgm:t>
        <a:bodyPr/>
        <a:lstStyle/>
        <a:p>
          <a:pPr latinLnBrk="1"/>
          <a:endParaRPr lang="ko-KR" altLang="en-US" sz="800"/>
        </a:p>
      </dgm:t>
    </dgm:pt>
    <dgm:pt modelId="{67B495CD-E658-074B-A365-A4ADFD236D2F}" type="pres">
      <dgm:prSet presAssocID="{FBA996B1-D1A6-BA43-A55E-DDF6F01EAF43}" presName="Name0" presStyleCnt="0">
        <dgm:presLayoutVars>
          <dgm:dir/>
          <dgm:animLvl val="lvl"/>
          <dgm:resizeHandles val="exact"/>
        </dgm:presLayoutVars>
      </dgm:prSet>
      <dgm:spPr/>
    </dgm:pt>
    <dgm:pt modelId="{52AD7D84-C58B-1940-8A55-5F94C332025A}" type="pres">
      <dgm:prSet presAssocID="{041319BA-7393-5C49-BE15-94B417FCA91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BACB05F-8DAB-B440-AD1D-DEE086E0C473}" type="pres">
      <dgm:prSet presAssocID="{5766CA92-7293-944F-87D8-B6AF69A91A6F}" presName="parTxOnlySpace" presStyleCnt="0"/>
      <dgm:spPr/>
    </dgm:pt>
    <dgm:pt modelId="{10058977-40EF-6B49-9D1F-CF06FD750E0D}" type="pres">
      <dgm:prSet presAssocID="{83431365-9DE5-0A4E-BDC7-45845A782B14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95E9AAC-3654-0F41-9D78-A94831BC4DDD}" type="pres">
      <dgm:prSet presAssocID="{FC56BD7E-2E60-D04A-A5F5-DF5E47A0311E}" presName="parTxOnlySpace" presStyleCnt="0"/>
      <dgm:spPr/>
    </dgm:pt>
    <dgm:pt modelId="{17FCF007-83C5-304A-9DEF-D6F29E5C5AD0}" type="pres">
      <dgm:prSet presAssocID="{29899171-47A5-8642-8CEC-8CF3333139D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4FE9AEB-45D7-5A44-920A-FFD240BE3EEA}" type="pres">
      <dgm:prSet presAssocID="{8039C64B-B3EE-C346-BD94-4685E6205648}" presName="parTxOnlySpace" presStyleCnt="0"/>
      <dgm:spPr/>
    </dgm:pt>
    <dgm:pt modelId="{D08A5871-5702-E548-9685-919937C0ED06}" type="pres">
      <dgm:prSet presAssocID="{6628EBE3-4A69-2946-9CC6-F0BE20FB7D2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DC75275-C616-2B4C-AC5A-DFBCE8DFF36D}" type="pres">
      <dgm:prSet presAssocID="{C9CAABB0-4DF9-E546-A198-C17EFA5ABB6F}" presName="parTxOnlySpace" presStyleCnt="0"/>
      <dgm:spPr/>
    </dgm:pt>
    <dgm:pt modelId="{12B72DE4-CBEE-694B-BE4C-BD71C827F9A1}" type="pres">
      <dgm:prSet presAssocID="{63BD5970-30DB-2D40-BAF4-BD250C58A3F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DA0B807-5A36-BD49-8408-FABE5A64567E}" type="presOf" srcId="{041319BA-7393-5C49-BE15-94B417FCA913}" destId="{52AD7D84-C58B-1940-8A55-5F94C332025A}" srcOrd="0" destOrd="0" presId="urn:microsoft.com/office/officeart/2005/8/layout/chevron1"/>
    <dgm:cxn modelId="{0B250C1A-E2DA-2A4C-ADFB-81DBDEB195FE}" type="presOf" srcId="{63BD5970-30DB-2D40-BAF4-BD250C58A3FA}" destId="{12B72DE4-CBEE-694B-BE4C-BD71C827F9A1}" srcOrd="0" destOrd="0" presId="urn:microsoft.com/office/officeart/2005/8/layout/chevron1"/>
    <dgm:cxn modelId="{7C6A1F52-8C20-554A-BBCC-F34F4120040A}" srcId="{FBA996B1-D1A6-BA43-A55E-DDF6F01EAF43}" destId="{63BD5970-30DB-2D40-BAF4-BD250C58A3FA}" srcOrd="4" destOrd="0" parTransId="{F6B6B646-D3A2-C543-85B9-BCD4B3C7EECF}" sibTransId="{ADAB2224-93DC-9B4C-B850-913CEB2E7050}"/>
    <dgm:cxn modelId="{035C5C5C-4B8A-E54D-BF28-C5868E6CAD15}" type="presOf" srcId="{FBA996B1-D1A6-BA43-A55E-DDF6F01EAF43}" destId="{67B495CD-E658-074B-A365-A4ADFD236D2F}" srcOrd="0" destOrd="0" presId="urn:microsoft.com/office/officeart/2005/8/layout/chevron1"/>
    <dgm:cxn modelId="{93E72670-02C5-4B4A-B022-DBC2097FE07F}" srcId="{FBA996B1-D1A6-BA43-A55E-DDF6F01EAF43}" destId="{83431365-9DE5-0A4E-BDC7-45845A782B14}" srcOrd="1" destOrd="0" parTransId="{49B9C117-78FA-BC4D-A3B3-397F23CE1F2A}" sibTransId="{FC56BD7E-2E60-D04A-A5F5-DF5E47A0311E}"/>
    <dgm:cxn modelId="{082C8487-EBB7-6D40-AD9F-2E713773B62B}" type="presOf" srcId="{83431365-9DE5-0A4E-BDC7-45845A782B14}" destId="{10058977-40EF-6B49-9D1F-CF06FD750E0D}" srcOrd="0" destOrd="0" presId="urn:microsoft.com/office/officeart/2005/8/layout/chevron1"/>
    <dgm:cxn modelId="{E740729D-DFEF-A34F-8C79-9DDF644D3D82}" type="presOf" srcId="{6628EBE3-4A69-2946-9CC6-F0BE20FB7D20}" destId="{D08A5871-5702-E548-9685-919937C0ED06}" srcOrd="0" destOrd="0" presId="urn:microsoft.com/office/officeart/2005/8/layout/chevron1"/>
    <dgm:cxn modelId="{6B09C7CE-B282-3646-A2AB-10FD102498E9}" srcId="{FBA996B1-D1A6-BA43-A55E-DDF6F01EAF43}" destId="{041319BA-7393-5C49-BE15-94B417FCA913}" srcOrd="0" destOrd="0" parTransId="{B52A8B54-ED94-C449-8451-2457D06686CD}" sibTransId="{5766CA92-7293-944F-87D8-B6AF69A91A6F}"/>
    <dgm:cxn modelId="{7FBEACD2-1AF5-BC4C-ACDF-619805DF645B}" srcId="{FBA996B1-D1A6-BA43-A55E-DDF6F01EAF43}" destId="{6628EBE3-4A69-2946-9CC6-F0BE20FB7D20}" srcOrd="3" destOrd="0" parTransId="{3D44BCA5-9A6A-5F48-A224-ACFD6B0B8D40}" sibTransId="{C9CAABB0-4DF9-E546-A198-C17EFA5ABB6F}"/>
    <dgm:cxn modelId="{7F8554DE-6242-7F45-85E6-01CADE090600}" srcId="{FBA996B1-D1A6-BA43-A55E-DDF6F01EAF43}" destId="{29899171-47A5-8642-8CEC-8CF3333139D4}" srcOrd="2" destOrd="0" parTransId="{2D698B9B-77F1-6F49-90A9-7F488D625F1C}" sibTransId="{8039C64B-B3EE-C346-BD94-4685E6205648}"/>
    <dgm:cxn modelId="{E6333CE9-C17A-E04F-B8F6-133B25B0E141}" type="presOf" srcId="{29899171-47A5-8642-8CEC-8CF3333139D4}" destId="{17FCF007-83C5-304A-9DEF-D6F29E5C5AD0}" srcOrd="0" destOrd="0" presId="urn:microsoft.com/office/officeart/2005/8/layout/chevron1"/>
    <dgm:cxn modelId="{5B3C142D-73E6-3342-8CE9-DEB191272080}" type="presParOf" srcId="{67B495CD-E658-074B-A365-A4ADFD236D2F}" destId="{52AD7D84-C58B-1940-8A55-5F94C332025A}" srcOrd="0" destOrd="0" presId="urn:microsoft.com/office/officeart/2005/8/layout/chevron1"/>
    <dgm:cxn modelId="{1A62A624-8B63-454D-83F0-515B180291DE}" type="presParOf" srcId="{67B495CD-E658-074B-A365-A4ADFD236D2F}" destId="{0BACB05F-8DAB-B440-AD1D-DEE086E0C473}" srcOrd="1" destOrd="0" presId="urn:microsoft.com/office/officeart/2005/8/layout/chevron1"/>
    <dgm:cxn modelId="{788C70FB-ABE7-2D41-BEFA-C5F0068CC29E}" type="presParOf" srcId="{67B495CD-E658-074B-A365-A4ADFD236D2F}" destId="{10058977-40EF-6B49-9D1F-CF06FD750E0D}" srcOrd="2" destOrd="0" presId="urn:microsoft.com/office/officeart/2005/8/layout/chevron1"/>
    <dgm:cxn modelId="{45EC0089-1E52-4641-8484-4F1307838033}" type="presParOf" srcId="{67B495CD-E658-074B-A365-A4ADFD236D2F}" destId="{B95E9AAC-3654-0F41-9D78-A94831BC4DDD}" srcOrd="3" destOrd="0" presId="urn:microsoft.com/office/officeart/2005/8/layout/chevron1"/>
    <dgm:cxn modelId="{5EE8C481-4675-E94D-9150-C6E9800828A8}" type="presParOf" srcId="{67B495CD-E658-074B-A365-A4ADFD236D2F}" destId="{17FCF007-83C5-304A-9DEF-D6F29E5C5AD0}" srcOrd="4" destOrd="0" presId="urn:microsoft.com/office/officeart/2005/8/layout/chevron1"/>
    <dgm:cxn modelId="{4D7CC59D-EBBC-C748-9953-903FA3E5E4F7}" type="presParOf" srcId="{67B495CD-E658-074B-A365-A4ADFD236D2F}" destId="{74FE9AEB-45D7-5A44-920A-FFD240BE3EEA}" srcOrd="5" destOrd="0" presId="urn:microsoft.com/office/officeart/2005/8/layout/chevron1"/>
    <dgm:cxn modelId="{F2125AE3-CE25-8448-8ABB-3044C232846F}" type="presParOf" srcId="{67B495CD-E658-074B-A365-A4ADFD236D2F}" destId="{D08A5871-5702-E548-9685-919937C0ED06}" srcOrd="6" destOrd="0" presId="urn:microsoft.com/office/officeart/2005/8/layout/chevron1"/>
    <dgm:cxn modelId="{5A98AC4A-92C6-0040-81AC-1BA92351B0EF}" type="presParOf" srcId="{67B495CD-E658-074B-A365-A4ADFD236D2F}" destId="{FDC75275-C616-2B4C-AC5A-DFBCE8DFF36D}" srcOrd="7" destOrd="0" presId="urn:microsoft.com/office/officeart/2005/8/layout/chevron1"/>
    <dgm:cxn modelId="{C4A4EF1D-1A53-AD49-865C-74C16CF3C53A}" type="presParOf" srcId="{67B495CD-E658-074B-A365-A4ADFD236D2F}" destId="{12B72DE4-CBEE-694B-BE4C-BD71C827F9A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AD7D84-C58B-1940-8A55-5F94C332025A}">
      <dsp:nvSpPr>
        <dsp:cNvPr id="0" name=""/>
        <dsp:cNvSpPr/>
      </dsp:nvSpPr>
      <dsp:spPr>
        <a:xfrm>
          <a:off x="1499" y="214392"/>
          <a:ext cx="1334478" cy="533791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/>
            <a:t>자동검사 </a:t>
          </a:r>
          <a:r>
            <a:rPr lang="en-US" altLang="ko-KR" sz="800" b="1" kern="1200" dirty="0"/>
            <a:t>100%</a:t>
          </a:r>
        </a:p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>
              <a:solidFill>
                <a:srgbClr val="FFFF00"/>
              </a:solidFill>
            </a:rPr>
            <a:t>검사자 </a:t>
          </a:r>
          <a:r>
            <a:rPr lang="en-US" altLang="ko-KR" sz="800" b="1" kern="1200" dirty="0">
              <a:solidFill>
                <a:srgbClr val="FFFF00"/>
              </a:solidFill>
            </a:rPr>
            <a:t>100%</a:t>
          </a:r>
          <a:endParaRPr lang="ko-KR" altLang="en-US" sz="800" b="1" kern="1200" dirty="0">
            <a:solidFill>
              <a:srgbClr val="FFFF00"/>
            </a:solidFill>
          </a:endParaRPr>
        </a:p>
      </dsp:txBody>
      <dsp:txXfrm>
        <a:off x="268395" y="214392"/>
        <a:ext cx="800687" cy="533791"/>
      </dsp:txXfrm>
    </dsp:sp>
    <dsp:sp modelId="{10058977-40EF-6B49-9D1F-CF06FD750E0D}">
      <dsp:nvSpPr>
        <dsp:cNvPr id="0" name=""/>
        <dsp:cNvSpPr/>
      </dsp:nvSpPr>
      <dsp:spPr>
        <a:xfrm>
          <a:off x="1202530" y="214392"/>
          <a:ext cx="1334478" cy="533791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>
              <a:highlight>
                <a:srgbClr val="324DF3"/>
              </a:highlight>
            </a:rPr>
            <a:t>자동검사에서 놓친 불량은 다시 모델 학습에 사용</a:t>
          </a:r>
        </a:p>
      </dsp:txBody>
      <dsp:txXfrm>
        <a:off x="1469426" y="214392"/>
        <a:ext cx="800687" cy="533791"/>
      </dsp:txXfrm>
    </dsp:sp>
    <dsp:sp modelId="{17FCF007-83C5-304A-9DEF-D6F29E5C5AD0}">
      <dsp:nvSpPr>
        <dsp:cNvPr id="0" name=""/>
        <dsp:cNvSpPr/>
      </dsp:nvSpPr>
      <dsp:spPr>
        <a:xfrm>
          <a:off x="2403560" y="214392"/>
          <a:ext cx="1334478" cy="533791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/>
            <a:t>자동검사 </a:t>
          </a:r>
          <a:r>
            <a:rPr lang="en-US" altLang="ko-KR" sz="800" b="1" kern="1200" dirty="0"/>
            <a:t>100%</a:t>
          </a:r>
        </a:p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>
              <a:solidFill>
                <a:srgbClr val="FFFF00"/>
              </a:solidFill>
            </a:rPr>
            <a:t>검사자 샘플링 </a:t>
          </a:r>
          <a:r>
            <a:rPr lang="en-US" altLang="ko-KR" sz="800" b="1" kern="1200" dirty="0">
              <a:solidFill>
                <a:srgbClr val="FFFF00"/>
              </a:solidFill>
            </a:rPr>
            <a:t>50%</a:t>
          </a:r>
          <a:endParaRPr lang="ko-KR" altLang="en-US" sz="800" b="1" kern="1200" dirty="0">
            <a:solidFill>
              <a:srgbClr val="FFFF00"/>
            </a:solidFill>
          </a:endParaRPr>
        </a:p>
      </dsp:txBody>
      <dsp:txXfrm>
        <a:off x="2670456" y="214392"/>
        <a:ext cx="800687" cy="533791"/>
      </dsp:txXfrm>
    </dsp:sp>
    <dsp:sp modelId="{D08A5871-5702-E548-9685-919937C0ED06}">
      <dsp:nvSpPr>
        <dsp:cNvPr id="0" name=""/>
        <dsp:cNvSpPr/>
      </dsp:nvSpPr>
      <dsp:spPr>
        <a:xfrm>
          <a:off x="3604591" y="214392"/>
          <a:ext cx="1334478" cy="533791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/>
            <a:t>자동검사 </a:t>
          </a:r>
          <a:r>
            <a:rPr lang="en-US" altLang="ko-KR" sz="800" b="1" kern="1200" dirty="0"/>
            <a:t>100%</a:t>
          </a:r>
        </a:p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>
              <a:solidFill>
                <a:srgbClr val="FFFF00"/>
              </a:solidFill>
            </a:rPr>
            <a:t>검사자 샘플링 </a:t>
          </a:r>
          <a:r>
            <a:rPr lang="en-US" altLang="ko-KR" sz="800" b="1" kern="1200" dirty="0">
              <a:solidFill>
                <a:srgbClr val="FFFF00"/>
              </a:solidFill>
            </a:rPr>
            <a:t>20%</a:t>
          </a:r>
          <a:endParaRPr lang="ko-KR" altLang="en-US" sz="800" b="1" kern="1200" dirty="0">
            <a:solidFill>
              <a:srgbClr val="FFFF00"/>
            </a:solidFill>
          </a:endParaRPr>
        </a:p>
      </dsp:txBody>
      <dsp:txXfrm>
        <a:off x="3871487" y="214392"/>
        <a:ext cx="800687" cy="533791"/>
      </dsp:txXfrm>
    </dsp:sp>
    <dsp:sp modelId="{12B72DE4-CBEE-694B-BE4C-BD71C827F9A1}">
      <dsp:nvSpPr>
        <dsp:cNvPr id="0" name=""/>
        <dsp:cNvSpPr/>
      </dsp:nvSpPr>
      <dsp:spPr>
        <a:xfrm>
          <a:off x="4805622" y="214392"/>
          <a:ext cx="1334478" cy="533791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/>
            <a:t>자동검사 </a:t>
          </a:r>
          <a:r>
            <a:rPr lang="en-US" altLang="ko-KR" sz="800" b="1" kern="1200" dirty="0"/>
            <a:t>100%</a:t>
          </a:r>
        </a:p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>
              <a:solidFill>
                <a:srgbClr val="FFFF00"/>
              </a:solidFill>
            </a:rPr>
            <a:t>검사자 </a:t>
          </a:r>
          <a:r>
            <a:rPr lang="en-US" altLang="ko-KR" sz="800" b="1" kern="1200" dirty="0">
              <a:solidFill>
                <a:srgbClr val="FFFF00"/>
              </a:solidFill>
            </a:rPr>
            <a:t>AQL </a:t>
          </a:r>
          <a:r>
            <a:rPr lang="ko-KR" altLang="en-US" sz="800" b="1" kern="1200" dirty="0">
              <a:solidFill>
                <a:srgbClr val="FFFF00"/>
              </a:solidFill>
            </a:rPr>
            <a:t>샘플링</a:t>
          </a:r>
          <a:endParaRPr lang="ko-KR" altLang="en-US" sz="800" kern="1200" dirty="0">
            <a:solidFill>
              <a:srgbClr val="FFFF00"/>
            </a:solidFill>
          </a:endParaRPr>
        </a:p>
      </dsp:txBody>
      <dsp:txXfrm>
        <a:off x="5072518" y="214392"/>
        <a:ext cx="800687" cy="5337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F489D-FD45-7540-B29A-75B2F372E35F}" type="datetimeFigureOut">
              <a:rPr kumimoji="1" lang="ko-Kore-KR" altLang="en-US" smtClean="0"/>
              <a:t>2023. 9. 20.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F5F0-DC47-0040-B15E-745491E61B3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7609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0BFEB-FC2A-B74D-AE7A-9B51B330C081}" type="datetime1">
              <a:rPr kumimoji="1" lang="ko-KR" altLang="en-US" smtClean="0"/>
              <a:t>2023. 9. 20.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2270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A611-9D0F-3943-AD2E-EDCD3C7F1909}" type="datetime1">
              <a:rPr kumimoji="1" lang="ko-KR" altLang="en-US" smtClean="0"/>
              <a:t>2023. 9. 20.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735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B6E84-9FF2-BB4B-AA3C-3894B11A61CC}" type="datetime1">
              <a:rPr kumimoji="1" lang="ko-KR" altLang="en-US" smtClean="0"/>
              <a:t>2023. 9. 20.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9435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6EB7-76FE-DC43-85BA-5D0EE839C0CD}" type="datetime1">
              <a:rPr kumimoji="1" lang="ko-KR" altLang="en-US" smtClean="0"/>
              <a:t>2023. 9. 20.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937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8F90-B190-504C-B812-A82958B20841}" type="datetime1">
              <a:rPr kumimoji="1" lang="ko-KR" altLang="en-US" smtClean="0"/>
              <a:t>2023. 9. 20.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5777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3C51-0C20-D348-9898-EE8733F81CF3}" type="datetime1">
              <a:rPr kumimoji="1" lang="ko-KR" altLang="en-US" smtClean="0"/>
              <a:t>2023. 9. 20.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4994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EBCD1-E195-7A45-8672-66B04EFFED73}" type="datetime1">
              <a:rPr kumimoji="1" lang="ko-KR" altLang="en-US" smtClean="0"/>
              <a:t>2023. 9. 20.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6722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A211B-1673-774D-BB31-298D8AAB181A}" type="datetime1">
              <a:rPr kumimoji="1" lang="ko-KR" altLang="en-US" smtClean="0"/>
              <a:t>2023. 9. 20.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4681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BF1E-E07B-E745-8DD8-1F0FB7A3FD47}" type="datetime1">
              <a:rPr kumimoji="1" lang="ko-KR" altLang="en-US" smtClean="0"/>
              <a:t>2023. 9. 20.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2398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2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6CBF1-E89E-EA4A-BEB3-2C47841308BB}" type="datetime1">
              <a:rPr kumimoji="1" lang="ko-KR" altLang="en-US" smtClean="0"/>
              <a:t>2023. 9. 20.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8982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2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EE7DA-D388-6149-9BA9-5E95F0EE9890}" type="datetime1">
              <a:rPr kumimoji="1" lang="ko-KR" altLang="en-US" smtClean="0"/>
              <a:t>2023. 9. 20.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0818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D84C9-F2DA-974E-A117-318E90303539}" type="datetime1">
              <a:rPr kumimoji="1" lang="ko-KR" altLang="en-US" smtClean="0"/>
              <a:t>2023. 9. 20.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382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765B4359-D5E7-E630-4C53-86E33D5875F9}"/>
              </a:ext>
            </a:extLst>
          </p:cNvPr>
          <p:cNvSpPr/>
          <p:nvPr/>
        </p:nvSpPr>
        <p:spPr>
          <a:xfrm>
            <a:off x="1045800" y="1369971"/>
            <a:ext cx="4766400" cy="12888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/>
              <a:t>자동차 엔진 주변 센서 값 학습을 통한 엔진 상태 예측 </a:t>
            </a:r>
            <a:endParaRPr kumimoji="1" lang="ko-Kore-KR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58F7A1-FA4D-6F0A-5B97-6D8B53CBC5E9}"/>
              </a:ext>
            </a:extLst>
          </p:cNvPr>
          <p:cNvSpPr txBox="1"/>
          <p:nvPr/>
        </p:nvSpPr>
        <p:spPr>
          <a:xfrm>
            <a:off x="4268889" y="7909707"/>
            <a:ext cx="1412682" cy="790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en-US" altLang="ko-Kore-KR" sz="1600" dirty="0"/>
              <a:t>2023. 0</a:t>
            </a:r>
            <a:r>
              <a:rPr kumimoji="1" lang="en-US" altLang="ko-KR" sz="1600" dirty="0"/>
              <a:t>8</a:t>
            </a:r>
            <a:r>
              <a:rPr kumimoji="1" lang="en-US" altLang="ko-Kore-KR" sz="1600" dirty="0"/>
              <a:t>. 2</a:t>
            </a:r>
            <a:r>
              <a:rPr kumimoji="1" lang="en-US" altLang="ko-KR" sz="1600" dirty="0"/>
              <a:t>2</a:t>
            </a:r>
            <a:endParaRPr kumimoji="1" lang="en-US" altLang="ko-Kore-KR" sz="1600" dirty="0"/>
          </a:p>
          <a:p>
            <a:pPr algn="r">
              <a:lnSpc>
                <a:spcPct val="150000"/>
              </a:lnSpc>
            </a:pPr>
            <a:r>
              <a:rPr kumimoji="1" lang="ko-KR" altLang="en-US" sz="1600" dirty="0"/>
              <a:t>박성현</a:t>
            </a:r>
            <a:endParaRPr kumimoji="1" lang="en-US" altLang="ko-Kore-KR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6BADB9-2173-13F7-A3C1-A443AAB7F69C}"/>
              </a:ext>
            </a:extLst>
          </p:cNvPr>
          <p:cNvSpPr txBox="1"/>
          <p:nvPr/>
        </p:nvSpPr>
        <p:spPr>
          <a:xfrm>
            <a:off x="582559" y="2878237"/>
            <a:ext cx="6081252" cy="421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/>
              <a:t>엔진 주변 </a:t>
            </a:r>
            <a:r>
              <a:rPr kumimoji="1" lang="en-US" altLang="ko-KR" sz="1600" dirty="0"/>
              <a:t>500</a:t>
            </a:r>
            <a:r>
              <a:rPr kumimoji="1" lang="ko-KR" altLang="en-US" sz="1600" dirty="0"/>
              <a:t>개 센서 값 학습을 통한 엔진 상태 예측 모델 만들기</a:t>
            </a:r>
            <a:endParaRPr kumimoji="1" lang="en-US" altLang="ko-Kore-KR" sz="16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2D1652-B8C7-10F5-051C-580F91501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0</a:t>
            </a:fld>
            <a:endParaRPr kumimoji="1" lang="ko-Kore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C7136A-156E-AE8E-A85F-C503D2657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7" t="11935" r="1488" b="3128"/>
          <a:stretch/>
        </p:blipFill>
        <p:spPr bwMode="auto">
          <a:xfrm>
            <a:off x="1319212" y="3767266"/>
            <a:ext cx="3959942" cy="367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031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BBB5C63-259A-A53A-4185-24E6744AE4F6}"/>
              </a:ext>
            </a:extLst>
          </p:cNvPr>
          <p:cNvSpPr/>
          <p:nvPr/>
        </p:nvSpPr>
        <p:spPr>
          <a:xfrm>
            <a:off x="444912" y="2260890"/>
            <a:ext cx="6260688" cy="1793769"/>
          </a:xfrm>
          <a:prstGeom prst="roundRect">
            <a:avLst>
              <a:gd name="adj" fmla="val 6033"/>
            </a:avLst>
          </a:prstGeom>
          <a:solidFill>
            <a:srgbClr val="FFFF00">
              <a:alpha val="3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2FAE2D-21F5-F2F0-536E-CA15D03AEE4C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학습 모델 구축 및 예측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86EAA9-BB24-8EFA-7FCC-5C92B24E3B69}"/>
              </a:ext>
            </a:extLst>
          </p:cNvPr>
          <p:cNvSpPr txBox="1"/>
          <p:nvPr/>
        </p:nvSpPr>
        <p:spPr>
          <a:xfrm>
            <a:off x="695635" y="928431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en-US" altLang="ko-Kore-KR" sz="1200" b="1" dirty="0">
                <a:solidFill>
                  <a:srgbClr val="324DF3"/>
                </a:solidFill>
              </a:rPr>
              <a:t>Auto ML (</a:t>
            </a:r>
            <a:r>
              <a:rPr kumimoji="1" lang="en-US" altLang="ko-Kore-KR" sz="1200" b="1" dirty="0" err="1">
                <a:solidFill>
                  <a:srgbClr val="324DF3"/>
                </a:solidFill>
              </a:rPr>
              <a:t>AutoGluon</a:t>
            </a:r>
            <a:r>
              <a:rPr kumimoji="1" lang="en-US" altLang="ko-Kore-KR" sz="1200" b="1" dirty="0">
                <a:solidFill>
                  <a:srgbClr val="324DF3"/>
                </a:solidFill>
              </a:rPr>
              <a:t>) 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모델 학습 결과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 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F970FFAD-FD65-9ACD-1F38-DCB1B0CD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37761-6281-4343-A145-78E2BE7B4690}"/>
              </a:ext>
            </a:extLst>
          </p:cNvPr>
          <p:cNvSpPr txBox="1"/>
          <p:nvPr/>
        </p:nvSpPr>
        <p:spPr>
          <a:xfrm>
            <a:off x="856056" y="1157304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Best Model : </a:t>
            </a:r>
            <a:r>
              <a:rPr kumimoji="1" lang="en" altLang="ko-Kore-KR" sz="1200" b="1" dirty="0">
                <a:solidFill>
                  <a:srgbClr val="FF0000"/>
                </a:solidFill>
              </a:rPr>
              <a:t>WeightedEnsemble_L2 (</a:t>
            </a:r>
            <a:r>
              <a:rPr kumimoji="1" lang="ko-Kore-KR" altLang="en-US" sz="1200" b="1" dirty="0">
                <a:solidFill>
                  <a:srgbClr val="FF0000"/>
                </a:solidFill>
              </a:rPr>
              <a:t>정확도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: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84.7%)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EA919-6865-9385-BF27-CAEDD74C72CE}"/>
              </a:ext>
            </a:extLst>
          </p:cNvPr>
          <p:cNvSpPr txBox="1"/>
          <p:nvPr/>
        </p:nvSpPr>
        <p:spPr>
          <a:xfrm>
            <a:off x="400544" y="1925039"/>
            <a:ext cx="2106588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>
                <a:solidFill>
                  <a:srgbClr val="324DF3"/>
                </a:solidFill>
              </a:rPr>
              <a:t>[</a:t>
            </a:r>
            <a:r>
              <a:rPr kumimoji="1" lang="ko-KR" altLang="en-US" sz="1000" dirty="0">
                <a:solidFill>
                  <a:srgbClr val="324DF3"/>
                </a:solidFill>
              </a:rPr>
              <a:t>평가지표</a:t>
            </a:r>
            <a:r>
              <a:rPr kumimoji="1" lang="en-US" altLang="ko-KR" sz="1000" dirty="0">
                <a:solidFill>
                  <a:srgbClr val="324DF3"/>
                </a:solidFill>
              </a:rPr>
              <a:t>,</a:t>
            </a:r>
            <a:r>
              <a:rPr kumimoji="1" lang="ko-KR" altLang="en-US" sz="1000" dirty="0">
                <a:solidFill>
                  <a:srgbClr val="324DF3"/>
                </a:solidFill>
              </a:rPr>
              <a:t> 혼동행렬</a:t>
            </a:r>
            <a:r>
              <a:rPr kumimoji="1" lang="en-US" altLang="ko-KR" sz="1000" dirty="0">
                <a:solidFill>
                  <a:srgbClr val="324DF3"/>
                </a:solidFill>
              </a:rPr>
              <a:t>,</a:t>
            </a:r>
            <a:r>
              <a:rPr kumimoji="1" lang="ko-KR" altLang="en-US" sz="1000" dirty="0">
                <a:solidFill>
                  <a:srgbClr val="324DF3"/>
                </a:solidFill>
              </a:rPr>
              <a:t> </a:t>
            </a:r>
            <a:r>
              <a:rPr kumimoji="1" lang="en-US" altLang="ko-KR" sz="1000" dirty="0">
                <a:solidFill>
                  <a:srgbClr val="324DF3"/>
                </a:solidFill>
              </a:rPr>
              <a:t>ROC</a:t>
            </a:r>
            <a:r>
              <a:rPr kumimoji="1" lang="ko-KR" altLang="en-US" sz="1000" dirty="0">
                <a:solidFill>
                  <a:srgbClr val="324DF3"/>
                </a:solidFill>
              </a:rPr>
              <a:t> </a:t>
            </a:r>
            <a:r>
              <a:rPr kumimoji="1" lang="en-US" altLang="ko-KR" sz="1000" dirty="0">
                <a:solidFill>
                  <a:srgbClr val="324DF3"/>
                </a:solidFill>
              </a:rPr>
              <a:t>Curve]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58CE93-4781-4423-1B80-8DACFBBC7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623" y="2332834"/>
            <a:ext cx="4167978" cy="1647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137054-F8B0-7C0B-AE8E-35EDADD5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2" y="2567829"/>
            <a:ext cx="2044700" cy="1104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43B41B-51E6-F09E-1318-3A6DF5F29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3" y="4773793"/>
            <a:ext cx="5981700" cy="247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A087BA-929A-722F-5037-1639876B9792}"/>
              </a:ext>
            </a:extLst>
          </p:cNvPr>
          <p:cNvSpPr txBox="1"/>
          <p:nvPr/>
        </p:nvSpPr>
        <p:spPr>
          <a:xfrm>
            <a:off x="354437" y="4439644"/>
            <a:ext cx="2106588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>
                <a:solidFill>
                  <a:srgbClr val="324DF3"/>
                </a:solidFill>
              </a:rPr>
              <a:t>[Leader Board</a:t>
            </a:r>
            <a:r>
              <a:rPr kumimoji="1" lang="en-US" altLang="ko-KR" sz="1000" dirty="0">
                <a:solidFill>
                  <a:srgbClr val="324DF3"/>
                </a:solidFill>
              </a:rPr>
              <a:t>]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921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F970FFAD-FD65-9ACD-1F38-DCB1B0CD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3CC6C-D981-D2A4-3478-20A4E224E7D3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학습 모델 구축 및 예측</a:t>
            </a:r>
            <a:endParaRPr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CEB801-55F7-5417-911E-9390A662DBAF}"/>
              </a:ext>
            </a:extLst>
          </p:cNvPr>
          <p:cNvSpPr txBox="1"/>
          <p:nvPr/>
        </p:nvSpPr>
        <p:spPr>
          <a:xfrm>
            <a:off x="695635" y="928431"/>
            <a:ext cx="5766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en-US" altLang="ko-Kore-KR" sz="1200" b="1" dirty="0">
                <a:solidFill>
                  <a:srgbClr val="324DF3"/>
                </a:solidFill>
              </a:rPr>
              <a:t>4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가지 </a:t>
            </a:r>
            <a:r>
              <a:rPr kumimoji="1" lang="ko-KR" altLang="en-US" sz="1200" b="1" dirty="0" err="1">
                <a:solidFill>
                  <a:srgbClr val="324DF3"/>
                </a:solidFill>
              </a:rPr>
              <a:t>머신러닝</a:t>
            </a:r>
            <a:r>
              <a:rPr kumimoji="1" lang="en-US" altLang="ko-Kore-KR" sz="1200" b="1" dirty="0">
                <a:solidFill>
                  <a:srgbClr val="324DF3"/>
                </a:solidFill>
              </a:rPr>
              <a:t> 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모델 학습 결과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(</a:t>
            </a:r>
            <a:r>
              <a:rPr kumimoji="1" lang="en-US" altLang="ko-KR" sz="1200" b="1" dirty="0" err="1">
                <a:solidFill>
                  <a:srgbClr val="324DF3"/>
                </a:solidFill>
              </a:rPr>
              <a:t>XGBoost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, </a:t>
            </a:r>
            <a:r>
              <a:rPr kumimoji="1" lang="en-US" altLang="ko-KR" sz="1200" b="1" dirty="0" err="1">
                <a:solidFill>
                  <a:srgbClr val="324DF3"/>
                </a:solidFill>
              </a:rPr>
              <a:t>LightGBM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, </a:t>
            </a:r>
            <a:r>
              <a:rPr kumimoji="1" lang="en-US" altLang="ko-KR" sz="1200" b="1" dirty="0" err="1">
                <a:solidFill>
                  <a:srgbClr val="324DF3"/>
                </a:solidFill>
              </a:rPr>
              <a:t>CatBoost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, </a:t>
            </a:r>
            <a:r>
              <a:rPr kumimoji="1" lang="en-US" altLang="ko-KR" sz="1200" b="1" dirty="0" err="1">
                <a:solidFill>
                  <a:srgbClr val="324DF3"/>
                </a:solidFill>
              </a:rPr>
              <a:t>RandomForest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) 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484405-6724-F0E6-0A17-33295177A068}"/>
              </a:ext>
            </a:extLst>
          </p:cNvPr>
          <p:cNvSpPr txBox="1"/>
          <p:nvPr/>
        </p:nvSpPr>
        <p:spPr>
          <a:xfrm>
            <a:off x="856056" y="1157304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Best Model : </a:t>
            </a:r>
            <a:r>
              <a:rPr kumimoji="1" lang="en" altLang="ko-Kore-KR" sz="1200" b="1" dirty="0" err="1">
                <a:solidFill>
                  <a:srgbClr val="FF0000"/>
                </a:solidFill>
              </a:rPr>
              <a:t>CatBoost</a:t>
            </a:r>
            <a:r>
              <a:rPr kumimoji="1" lang="en" altLang="ko-Kore-KR" sz="1200" b="1" dirty="0">
                <a:solidFill>
                  <a:srgbClr val="FF0000"/>
                </a:solidFill>
              </a:rPr>
              <a:t> (</a:t>
            </a:r>
            <a:r>
              <a:rPr kumimoji="1" lang="ko-Kore-KR" altLang="en-US" sz="1200" b="1" dirty="0">
                <a:solidFill>
                  <a:srgbClr val="FF0000"/>
                </a:solidFill>
              </a:rPr>
              <a:t>정확도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: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84.55%)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6AD75C4-55B4-8099-150C-9987470C9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59" y="1624347"/>
            <a:ext cx="5521154" cy="693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6FA930-19AF-30B9-B7DC-48BE5B321729}"/>
              </a:ext>
            </a:extLst>
          </p:cNvPr>
          <p:cNvSpPr txBox="1"/>
          <p:nvPr/>
        </p:nvSpPr>
        <p:spPr>
          <a:xfrm>
            <a:off x="4635901" y="8622465"/>
            <a:ext cx="1825859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/>
              <a:t>출력 관련 코드는 생략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546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F970FFAD-FD65-9ACD-1F38-DCB1B0CD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85714" y="1755315"/>
            <a:ext cx="1543050" cy="527403"/>
          </a:xfrm>
        </p:spPr>
        <p:txBody>
          <a:bodyPr/>
          <a:lstStyle/>
          <a:p>
            <a:fld id="{28A47F6B-259E-3643-A576-ECEFB1055F23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AE8D2B-6F69-D6BE-CE02-64E4277FE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13" y="1763521"/>
            <a:ext cx="5872945" cy="12421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B0CDFE-C71E-5CCA-AF24-CFE26C71D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19" y="3346715"/>
            <a:ext cx="5872945" cy="12317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9BCDD93-AF1F-A321-B010-BBEC8AE7F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625" y="5436568"/>
            <a:ext cx="2383860" cy="12869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53BFDF-CC83-9A0B-392D-BE5980ADC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772" y="5449267"/>
            <a:ext cx="2339985" cy="12723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0E41BCF-0891-3814-9DB3-AE3C8CAC4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815" y="6896195"/>
            <a:ext cx="2266861" cy="125774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3A0BA2A-D251-6D24-1C4B-7EEAB9F59E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9773" y="6908895"/>
            <a:ext cx="2354610" cy="12869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D94B273-EB9F-46CE-D9B5-46AAD63BB662}"/>
              </a:ext>
            </a:extLst>
          </p:cNvPr>
          <p:cNvSpPr txBox="1"/>
          <p:nvPr/>
        </p:nvSpPr>
        <p:spPr>
          <a:xfrm>
            <a:off x="803792" y="1681950"/>
            <a:ext cx="1544882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>
                <a:solidFill>
                  <a:srgbClr val="324DF3"/>
                </a:solidFill>
              </a:rPr>
              <a:t>[</a:t>
            </a:r>
            <a:r>
              <a:rPr kumimoji="1" lang="ko-KR" altLang="en-US" sz="1000" dirty="0">
                <a:solidFill>
                  <a:srgbClr val="324DF3"/>
                </a:solidFill>
              </a:rPr>
              <a:t>각 모델의 혼동 행렬</a:t>
            </a:r>
            <a:r>
              <a:rPr kumimoji="1" lang="en-US" altLang="ko-KR" sz="1000" dirty="0">
                <a:solidFill>
                  <a:srgbClr val="324DF3"/>
                </a:solidFill>
              </a:rPr>
              <a:t>]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A0883A-5487-4C44-23E7-02B2B0E8DE8F}"/>
              </a:ext>
            </a:extLst>
          </p:cNvPr>
          <p:cNvSpPr txBox="1"/>
          <p:nvPr/>
        </p:nvSpPr>
        <p:spPr>
          <a:xfrm>
            <a:off x="816853" y="3314810"/>
            <a:ext cx="1544882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>
                <a:solidFill>
                  <a:srgbClr val="324DF3"/>
                </a:solidFill>
              </a:rPr>
              <a:t>[</a:t>
            </a:r>
            <a:r>
              <a:rPr kumimoji="1" lang="ko-KR" altLang="en-US" sz="1000" dirty="0">
                <a:solidFill>
                  <a:srgbClr val="324DF3"/>
                </a:solidFill>
              </a:rPr>
              <a:t>각 모델의 </a:t>
            </a:r>
            <a:r>
              <a:rPr kumimoji="1" lang="en-US" altLang="ko-KR" sz="1000" dirty="0">
                <a:solidFill>
                  <a:srgbClr val="324DF3"/>
                </a:solidFill>
              </a:rPr>
              <a:t>ROC Curve]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B2B031-494B-8A7D-43F2-3282526DB7E0}"/>
              </a:ext>
            </a:extLst>
          </p:cNvPr>
          <p:cNvSpPr txBox="1"/>
          <p:nvPr/>
        </p:nvSpPr>
        <p:spPr>
          <a:xfrm>
            <a:off x="864765" y="4942166"/>
            <a:ext cx="2015143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>
                <a:solidFill>
                  <a:srgbClr val="324DF3"/>
                </a:solidFill>
              </a:rPr>
              <a:t>[</a:t>
            </a:r>
            <a:r>
              <a:rPr kumimoji="1" lang="ko-KR" altLang="en-US" sz="1000" dirty="0">
                <a:solidFill>
                  <a:srgbClr val="324DF3"/>
                </a:solidFill>
              </a:rPr>
              <a:t>각 모델의 평가 지표</a:t>
            </a:r>
            <a:r>
              <a:rPr kumimoji="1" lang="en-US" altLang="ko-KR" sz="1000" dirty="0">
                <a:solidFill>
                  <a:srgbClr val="324DF3"/>
                </a:solidFill>
              </a:rPr>
              <a:t>]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82D777E-32DF-082F-80BF-59CBDF8002C4}"/>
              </a:ext>
            </a:extLst>
          </p:cNvPr>
          <p:cNvSpPr/>
          <p:nvPr/>
        </p:nvSpPr>
        <p:spPr>
          <a:xfrm>
            <a:off x="934422" y="5357394"/>
            <a:ext cx="5318334" cy="2957799"/>
          </a:xfrm>
          <a:prstGeom prst="roundRect">
            <a:avLst>
              <a:gd name="adj" fmla="val 6033"/>
            </a:avLst>
          </a:prstGeom>
          <a:solidFill>
            <a:srgbClr val="FFFF00">
              <a:alpha val="3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B919EE-9203-CE9E-51E8-83F4226235E0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학습 모델 구축 및 예측</a:t>
            </a:r>
            <a:endParaRPr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6DB4A0-B8EC-F3A8-2607-D5767646C2DE}"/>
              </a:ext>
            </a:extLst>
          </p:cNvPr>
          <p:cNvSpPr txBox="1"/>
          <p:nvPr/>
        </p:nvSpPr>
        <p:spPr>
          <a:xfrm>
            <a:off x="695635" y="928431"/>
            <a:ext cx="5766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en-US" altLang="ko-Kore-KR" sz="1200" b="1" dirty="0">
                <a:solidFill>
                  <a:srgbClr val="324DF3"/>
                </a:solidFill>
              </a:rPr>
              <a:t>4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가지 </a:t>
            </a:r>
            <a:r>
              <a:rPr kumimoji="1" lang="ko-KR" altLang="en-US" sz="1200" b="1" dirty="0" err="1">
                <a:solidFill>
                  <a:srgbClr val="324DF3"/>
                </a:solidFill>
              </a:rPr>
              <a:t>머신러닝</a:t>
            </a:r>
            <a:r>
              <a:rPr kumimoji="1" lang="en-US" altLang="ko-Kore-KR" sz="1200" b="1" dirty="0">
                <a:solidFill>
                  <a:srgbClr val="324DF3"/>
                </a:solidFill>
              </a:rPr>
              <a:t> 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모델 학습 결과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(</a:t>
            </a:r>
            <a:r>
              <a:rPr kumimoji="1" lang="en-US" altLang="ko-KR" sz="1200" b="1" dirty="0" err="1">
                <a:solidFill>
                  <a:srgbClr val="324DF3"/>
                </a:solidFill>
              </a:rPr>
              <a:t>XGBoost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, </a:t>
            </a:r>
            <a:r>
              <a:rPr kumimoji="1" lang="en-US" altLang="ko-KR" sz="1200" b="1" dirty="0" err="1">
                <a:solidFill>
                  <a:srgbClr val="324DF3"/>
                </a:solidFill>
              </a:rPr>
              <a:t>LightGBM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, </a:t>
            </a:r>
            <a:r>
              <a:rPr kumimoji="1" lang="en-US" altLang="ko-KR" sz="1200" b="1" dirty="0" err="1">
                <a:solidFill>
                  <a:srgbClr val="324DF3"/>
                </a:solidFill>
              </a:rPr>
              <a:t>CatBoost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, </a:t>
            </a:r>
            <a:r>
              <a:rPr kumimoji="1" lang="en-US" altLang="ko-KR" sz="1200" b="1" dirty="0" err="1">
                <a:solidFill>
                  <a:srgbClr val="324DF3"/>
                </a:solidFill>
              </a:rPr>
              <a:t>RandomForest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) 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DDA560-F1C5-2997-4E3E-0379B15EC125}"/>
              </a:ext>
            </a:extLst>
          </p:cNvPr>
          <p:cNvSpPr txBox="1"/>
          <p:nvPr/>
        </p:nvSpPr>
        <p:spPr>
          <a:xfrm>
            <a:off x="856056" y="1157304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Best Model : </a:t>
            </a:r>
            <a:r>
              <a:rPr kumimoji="1" lang="en" altLang="ko-Kore-KR" sz="1200" b="1" dirty="0" err="1">
                <a:solidFill>
                  <a:srgbClr val="FF0000"/>
                </a:solidFill>
              </a:rPr>
              <a:t>CatBoost</a:t>
            </a:r>
            <a:r>
              <a:rPr kumimoji="1" lang="en" altLang="ko-Kore-KR" sz="1200" b="1" dirty="0">
                <a:solidFill>
                  <a:srgbClr val="FF0000"/>
                </a:solidFill>
              </a:rPr>
              <a:t> (</a:t>
            </a:r>
            <a:r>
              <a:rPr kumimoji="1" lang="ko-Kore-KR" altLang="en-US" sz="1200" b="1" dirty="0">
                <a:solidFill>
                  <a:srgbClr val="FF0000"/>
                </a:solidFill>
              </a:rPr>
              <a:t>정확도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: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84.55%)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82D82F4F-631F-06D1-C4C8-FE6C6D1CB962}"/>
              </a:ext>
            </a:extLst>
          </p:cNvPr>
          <p:cNvCxnSpPr>
            <a:cxnSpLocks/>
          </p:cNvCxnSpPr>
          <p:nvPr/>
        </p:nvCxnSpPr>
        <p:spPr>
          <a:xfrm>
            <a:off x="984043" y="6791761"/>
            <a:ext cx="51903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DB3BDDB2-71CC-48F5-37E3-3D85E745DB3B}"/>
              </a:ext>
            </a:extLst>
          </p:cNvPr>
          <p:cNvCxnSpPr>
            <a:cxnSpLocks/>
          </p:cNvCxnSpPr>
          <p:nvPr/>
        </p:nvCxnSpPr>
        <p:spPr>
          <a:xfrm>
            <a:off x="3585757" y="5475394"/>
            <a:ext cx="0" cy="269596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512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62FAE2D-21F5-F2F0-536E-CA15D03AEE4C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학습 모델 구축 및 예측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86EAA9-BB24-8EFA-7FCC-5C92B24E3B69}"/>
              </a:ext>
            </a:extLst>
          </p:cNvPr>
          <p:cNvSpPr txBox="1"/>
          <p:nvPr/>
        </p:nvSpPr>
        <p:spPr>
          <a:xfrm>
            <a:off x="695635" y="928431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en-US" altLang="ko-Kore-KR" sz="1200" b="1" dirty="0">
                <a:solidFill>
                  <a:srgbClr val="324DF3"/>
                </a:solidFill>
              </a:rPr>
              <a:t>Logistic Regression 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모델 학습 결과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F970FFAD-FD65-9ACD-1F38-DCB1B0CD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F2E904-6C02-0CA8-DF87-548DCDE6E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35" y="1648828"/>
            <a:ext cx="5537200" cy="228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3C9311-795E-CC79-FC6C-20E2572C3A1D}"/>
              </a:ext>
            </a:extLst>
          </p:cNvPr>
          <p:cNvSpPr txBox="1"/>
          <p:nvPr/>
        </p:nvSpPr>
        <p:spPr>
          <a:xfrm>
            <a:off x="4930549" y="3979111"/>
            <a:ext cx="1825859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/>
              <a:t>출력 관련 코드는 생략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847E0D-CB22-035B-D14B-E25F0C528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942" y="4977994"/>
            <a:ext cx="3663193" cy="14475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BFDCB2-2303-D89A-64E5-3A6FDB51C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80" y="5083993"/>
            <a:ext cx="1710391" cy="1020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16B570-43F5-D155-0D17-346004625CDD}"/>
              </a:ext>
            </a:extLst>
          </p:cNvPr>
          <p:cNvSpPr txBox="1"/>
          <p:nvPr/>
        </p:nvSpPr>
        <p:spPr>
          <a:xfrm>
            <a:off x="855177" y="6717163"/>
            <a:ext cx="4716488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solidFill>
                  <a:srgbClr val="324DF3"/>
                </a:solidFill>
              </a:rPr>
              <a:t>정확도 </a:t>
            </a:r>
            <a:r>
              <a:rPr kumimoji="1" lang="en-US" altLang="ko-KR" sz="1000" dirty="0">
                <a:solidFill>
                  <a:srgbClr val="324DF3"/>
                </a:solidFill>
              </a:rPr>
              <a:t>49.55%,</a:t>
            </a:r>
            <a:r>
              <a:rPr kumimoji="1" lang="ko-KR" altLang="en-US" sz="1000" dirty="0">
                <a:solidFill>
                  <a:srgbClr val="324DF3"/>
                </a:solidFill>
              </a:rPr>
              <a:t> </a:t>
            </a:r>
            <a:r>
              <a:rPr kumimoji="1" lang="en-US" altLang="ko-KR" sz="1000" dirty="0">
                <a:solidFill>
                  <a:srgbClr val="324DF3"/>
                </a:solidFill>
              </a:rPr>
              <a:t>AUC 48.7% </a:t>
            </a:r>
            <a:r>
              <a:rPr kumimoji="1" lang="ko-KR" altLang="en-US" sz="1000" dirty="0">
                <a:solidFill>
                  <a:srgbClr val="324DF3"/>
                </a:solidFill>
              </a:rPr>
              <a:t>로 </a:t>
            </a:r>
            <a:r>
              <a:rPr kumimoji="1" lang="en-US" altLang="ko-KR" sz="1000" dirty="0">
                <a:solidFill>
                  <a:srgbClr val="324DF3"/>
                </a:solidFill>
              </a:rPr>
              <a:t>Logistic Regression </a:t>
            </a:r>
            <a:r>
              <a:rPr kumimoji="1" lang="ko-KR" altLang="en-US" sz="1000" dirty="0">
                <a:solidFill>
                  <a:srgbClr val="324DF3"/>
                </a:solidFill>
              </a:rPr>
              <a:t>모델로는 학습이 안 됨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25196-EF19-1781-7B53-B728EACDD970}"/>
              </a:ext>
            </a:extLst>
          </p:cNvPr>
          <p:cNvSpPr txBox="1"/>
          <p:nvPr/>
        </p:nvSpPr>
        <p:spPr>
          <a:xfrm>
            <a:off x="856056" y="1157304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solidFill>
                  <a:srgbClr val="FF0000"/>
                </a:solidFill>
              </a:rPr>
              <a:t>학습 안 됨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(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정확도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: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49.55%)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D605252-4BF1-0717-697B-C27C3647ABAA}"/>
              </a:ext>
            </a:extLst>
          </p:cNvPr>
          <p:cNvSpPr/>
          <p:nvPr/>
        </p:nvSpPr>
        <p:spPr>
          <a:xfrm>
            <a:off x="890892" y="4933884"/>
            <a:ext cx="5577079" cy="1606255"/>
          </a:xfrm>
          <a:prstGeom prst="roundRect">
            <a:avLst>
              <a:gd name="adj" fmla="val 6033"/>
            </a:avLst>
          </a:prstGeom>
          <a:solidFill>
            <a:srgbClr val="FFFF00">
              <a:alpha val="3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9A195F-789B-1BC2-70BC-C8E62995147B}"/>
              </a:ext>
            </a:extLst>
          </p:cNvPr>
          <p:cNvSpPr txBox="1"/>
          <p:nvPr/>
        </p:nvSpPr>
        <p:spPr>
          <a:xfrm>
            <a:off x="855177" y="4612516"/>
            <a:ext cx="2106588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>
                <a:solidFill>
                  <a:srgbClr val="324DF3"/>
                </a:solidFill>
              </a:rPr>
              <a:t>[</a:t>
            </a:r>
            <a:r>
              <a:rPr kumimoji="1" lang="ko-KR" altLang="en-US" sz="1000" dirty="0">
                <a:solidFill>
                  <a:srgbClr val="324DF3"/>
                </a:solidFill>
              </a:rPr>
              <a:t>평가지표</a:t>
            </a:r>
            <a:r>
              <a:rPr kumimoji="1" lang="en-US" altLang="ko-KR" sz="1000" dirty="0">
                <a:solidFill>
                  <a:srgbClr val="324DF3"/>
                </a:solidFill>
              </a:rPr>
              <a:t>,</a:t>
            </a:r>
            <a:r>
              <a:rPr kumimoji="1" lang="ko-KR" altLang="en-US" sz="1000" dirty="0">
                <a:solidFill>
                  <a:srgbClr val="324DF3"/>
                </a:solidFill>
              </a:rPr>
              <a:t> 혼동행렬</a:t>
            </a:r>
            <a:r>
              <a:rPr kumimoji="1" lang="en-US" altLang="ko-KR" sz="1000" dirty="0">
                <a:solidFill>
                  <a:srgbClr val="324DF3"/>
                </a:solidFill>
              </a:rPr>
              <a:t>,</a:t>
            </a:r>
            <a:r>
              <a:rPr kumimoji="1" lang="ko-KR" altLang="en-US" sz="1000" dirty="0">
                <a:solidFill>
                  <a:srgbClr val="324DF3"/>
                </a:solidFill>
              </a:rPr>
              <a:t> </a:t>
            </a:r>
            <a:r>
              <a:rPr kumimoji="1" lang="en-US" altLang="ko-KR" sz="1000" dirty="0">
                <a:solidFill>
                  <a:srgbClr val="324DF3"/>
                </a:solidFill>
              </a:rPr>
              <a:t>ROC</a:t>
            </a:r>
            <a:r>
              <a:rPr kumimoji="1" lang="ko-KR" altLang="en-US" sz="1000" dirty="0">
                <a:solidFill>
                  <a:srgbClr val="324DF3"/>
                </a:solidFill>
              </a:rPr>
              <a:t> </a:t>
            </a:r>
            <a:r>
              <a:rPr kumimoji="1" lang="en-US" altLang="ko-KR" sz="1000" dirty="0">
                <a:solidFill>
                  <a:srgbClr val="324DF3"/>
                </a:solidFill>
              </a:rPr>
              <a:t>Curve]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798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62FAE2D-21F5-F2F0-536E-CA15D03AEE4C}"/>
              </a:ext>
            </a:extLst>
          </p:cNvPr>
          <p:cNvSpPr txBox="1"/>
          <p:nvPr/>
        </p:nvSpPr>
        <p:spPr>
          <a:xfrm>
            <a:off x="444912" y="31779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학습 모델 구축 및 예측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86EAA9-BB24-8EFA-7FCC-5C92B24E3B69}"/>
              </a:ext>
            </a:extLst>
          </p:cNvPr>
          <p:cNvSpPr txBox="1"/>
          <p:nvPr/>
        </p:nvSpPr>
        <p:spPr>
          <a:xfrm>
            <a:off x="695635" y="741056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en-US" altLang="ko-Kore-KR" sz="1200" b="1" dirty="0">
                <a:solidFill>
                  <a:srgbClr val="324DF3"/>
                </a:solidFill>
              </a:rPr>
              <a:t>CNN (Convolutional Neural Network) 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모델 학습 결과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F970FFAD-FD65-9ACD-1F38-DCB1B0CD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25196-EF19-1781-7B53-B728EACDD970}"/>
              </a:ext>
            </a:extLst>
          </p:cNvPr>
          <p:cNvSpPr txBox="1"/>
          <p:nvPr/>
        </p:nvSpPr>
        <p:spPr>
          <a:xfrm>
            <a:off x="856056" y="969929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rgbClr val="FF0000"/>
                </a:solidFill>
              </a:rPr>
              <a:t>Best Model : CNN (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정확도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: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97.35%)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8F0E09-199B-FA88-CB2C-7B9D48F052E1}"/>
              </a:ext>
            </a:extLst>
          </p:cNvPr>
          <p:cNvSpPr txBox="1"/>
          <p:nvPr/>
        </p:nvSpPr>
        <p:spPr>
          <a:xfrm>
            <a:off x="3631482" y="9566742"/>
            <a:ext cx="2671899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/>
              <a:t>출력 및 평가지표 계산 관련 코드는 생략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AB17F1A-43A8-D660-EE2B-3C4B89F0C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30" y="1254423"/>
            <a:ext cx="5225427" cy="831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47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AF2E00CF-3FCB-74B4-46BA-FD88C396F190}"/>
              </a:ext>
            </a:extLst>
          </p:cNvPr>
          <p:cNvSpPr/>
          <p:nvPr/>
        </p:nvSpPr>
        <p:spPr>
          <a:xfrm>
            <a:off x="890892" y="4646503"/>
            <a:ext cx="5577079" cy="1606255"/>
          </a:xfrm>
          <a:prstGeom prst="roundRect">
            <a:avLst>
              <a:gd name="adj" fmla="val 6033"/>
            </a:avLst>
          </a:prstGeom>
          <a:solidFill>
            <a:srgbClr val="FFFF00">
              <a:alpha val="3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BE03710B-7496-CBD6-5E76-6AEE288296BA}"/>
              </a:ext>
            </a:extLst>
          </p:cNvPr>
          <p:cNvSpPr/>
          <p:nvPr/>
        </p:nvSpPr>
        <p:spPr>
          <a:xfrm>
            <a:off x="796531" y="1901983"/>
            <a:ext cx="5802374" cy="2159864"/>
          </a:xfrm>
          <a:prstGeom prst="roundRect">
            <a:avLst>
              <a:gd name="adj" fmla="val 6033"/>
            </a:avLst>
          </a:prstGeom>
          <a:solidFill>
            <a:srgbClr val="FFFF00">
              <a:alpha val="3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2FAE2D-21F5-F2F0-536E-CA15D03AEE4C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학습 모델 구축 및 예측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86EAA9-BB24-8EFA-7FCC-5C92B24E3B69}"/>
              </a:ext>
            </a:extLst>
          </p:cNvPr>
          <p:cNvSpPr txBox="1"/>
          <p:nvPr/>
        </p:nvSpPr>
        <p:spPr>
          <a:xfrm>
            <a:off x="695635" y="928431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en-US" altLang="ko-Kore-KR" sz="1200" b="1" dirty="0">
                <a:solidFill>
                  <a:srgbClr val="324DF3"/>
                </a:solidFill>
              </a:rPr>
              <a:t>CNN (Convolutional Neural Network) 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모델 학습 결과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25196-EF19-1781-7B53-B728EACDD970}"/>
              </a:ext>
            </a:extLst>
          </p:cNvPr>
          <p:cNvSpPr txBox="1"/>
          <p:nvPr/>
        </p:nvSpPr>
        <p:spPr>
          <a:xfrm>
            <a:off x="856056" y="1157304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rgbClr val="FF0000"/>
                </a:solidFill>
              </a:rPr>
              <a:t>Best Model : CNN (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정확도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: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97.35%)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3" name="그림 2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D41BB0E2-4735-418A-390C-67405CCC5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70" y="1931519"/>
            <a:ext cx="3836843" cy="2130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 descr="도표, 텍스트, 라인, 그래프이(가) 표시된 사진&#10;&#10;자동 생성된 설명">
            <a:extLst>
              <a:ext uri="{FF2B5EF4-FFF2-40B4-BE49-F238E27FC236}">
                <a16:creationId xmlns:a16="http://schemas.microsoft.com/office/drawing/2014/main" id="{6D9661EA-0291-C8CD-44E5-EBE08E16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577" y="4684380"/>
            <a:ext cx="3931225" cy="155095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38EB5A-D14B-2CBD-646C-842F917991B8}"/>
              </a:ext>
            </a:extLst>
          </p:cNvPr>
          <p:cNvSpPr txBox="1"/>
          <p:nvPr/>
        </p:nvSpPr>
        <p:spPr>
          <a:xfrm>
            <a:off x="166314" y="4786010"/>
            <a:ext cx="2795451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38200" algn="just" latinLnBrk="0"/>
            <a:r>
              <a:rPr lang="en-US" altLang="ko-Kore-KR" sz="11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[CNN Model metrics]</a:t>
            </a:r>
          </a:p>
          <a:p>
            <a:pPr marL="838200" algn="just" latinLnBrk="0"/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838200" algn="just" latinLnBrk="0"/>
            <a:r>
              <a:rPr lang="en-US" altLang="ko-Kore-KR" sz="11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 Accuracy: 97.35%</a:t>
            </a:r>
            <a:endParaRPr lang="ko-Kore-KR" altLang="ko-Kore-KR" sz="11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838200" algn="just" latinLnBrk="0"/>
            <a:r>
              <a:rPr lang="en-US" altLang="ko-Kore-KR" sz="11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 Precision: 97.04%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838200" algn="just" latinLnBrk="0"/>
            <a:r>
              <a:rPr lang="en-US" altLang="ko-Kore-KR" sz="11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 Recall: 97.5%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838200" algn="just" latinLnBrk="0"/>
            <a:r>
              <a:rPr lang="en-US" altLang="ko-Kore-KR" sz="11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 F1 Score: 97.27%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838200" algn="just" latinLnBrk="0"/>
            <a:r>
              <a:rPr lang="en-US" altLang="ko-Kore-KR" sz="11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 AUC: 99.43%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9F183B-F955-47C1-2B5C-E412B6BE5031}"/>
              </a:ext>
            </a:extLst>
          </p:cNvPr>
          <p:cNvSpPr txBox="1"/>
          <p:nvPr/>
        </p:nvSpPr>
        <p:spPr>
          <a:xfrm>
            <a:off x="4881106" y="2035613"/>
            <a:ext cx="1393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kumimoji="1" sz="1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ore-KR" dirty="0"/>
              <a:t>Training accuracy</a:t>
            </a:r>
          </a:p>
          <a:p>
            <a:pPr>
              <a:lnSpc>
                <a:spcPct val="100000"/>
              </a:lnSpc>
            </a:pPr>
            <a:r>
              <a:rPr lang="en-US" altLang="ko-Kore-KR" dirty="0"/>
              <a:t>Validation accuracy</a:t>
            </a:r>
          </a:p>
          <a:p>
            <a:pPr>
              <a:lnSpc>
                <a:spcPct val="100000"/>
              </a:lnSpc>
            </a:pPr>
            <a:r>
              <a:rPr lang="en-US" altLang="ko-Kore-KR" dirty="0"/>
              <a:t>Training loss</a:t>
            </a:r>
          </a:p>
          <a:p>
            <a:pPr>
              <a:lnSpc>
                <a:spcPct val="100000"/>
              </a:lnSpc>
            </a:pPr>
            <a:r>
              <a:rPr lang="en-US" altLang="ko-Kore-KR" dirty="0"/>
              <a:t>Validation loss</a:t>
            </a:r>
            <a:endParaRPr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B35040-1079-5FCD-3CB0-BB96320F6DC9}"/>
              </a:ext>
            </a:extLst>
          </p:cNvPr>
          <p:cNvSpPr txBox="1"/>
          <p:nvPr/>
        </p:nvSpPr>
        <p:spPr>
          <a:xfrm>
            <a:off x="4871696" y="2881570"/>
            <a:ext cx="1688485" cy="759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/>
              <a:t>과적합이 일어나지 않고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epoch 400 </a:t>
            </a:r>
            <a:r>
              <a:rPr kumimoji="1" lang="ko-KR" altLang="en-US" sz="1000" dirty="0"/>
              <a:t>동안 잘 학습 되었음</a:t>
            </a:r>
            <a:endParaRPr kumimoji="1" lang="ko-Kore-KR" alt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84BC0A-1568-349C-0E01-D6852FE1837F}"/>
              </a:ext>
            </a:extLst>
          </p:cNvPr>
          <p:cNvSpPr txBox="1"/>
          <p:nvPr/>
        </p:nvSpPr>
        <p:spPr>
          <a:xfrm>
            <a:off x="774290" y="1573423"/>
            <a:ext cx="2106588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>
                <a:solidFill>
                  <a:srgbClr val="324DF3"/>
                </a:solidFill>
              </a:rPr>
              <a:t>[Accuracy, Loss </a:t>
            </a:r>
            <a:r>
              <a:rPr kumimoji="1" lang="en-US" altLang="ko-Kore-KR" sz="1000" dirty="0" err="1">
                <a:solidFill>
                  <a:srgbClr val="324DF3"/>
                </a:solidFill>
              </a:rPr>
              <a:t>gragh</a:t>
            </a:r>
            <a:r>
              <a:rPr kumimoji="1" lang="en-US" altLang="ko-KR" sz="1000" dirty="0">
                <a:solidFill>
                  <a:srgbClr val="324DF3"/>
                </a:solidFill>
              </a:rPr>
              <a:t>]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0216A7-B569-CB01-F804-0C169CFDBB3C}"/>
              </a:ext>
            </a:extLst>
          </p:cNvPr>
          <p:cNvSpPr txBox="1"/>
          <p:nvPr/>
        </p:nvSpPr>
        <p:spPr>
          <a:xfrm>
            <a:off x="855177" y="4325135"/>
            <a:ext cx="2106588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>
                <a:solidFill>
                  <a:srgbClr val="324DF3"/>
                </a:solidFill>
              </a:rPr>
              <a:t>[</a:t>
            </a:r>
            <a:r>
              <a:rPr kumimoji="1" lang="ko-KR" altLang="en-US" sz="1000" dirty="0">
                <a:solidFill>
                  <a:srgbClr val="324DF3"/>
                </a:solidFill>
              </a:rPr>
              <a:t>평가지표</a:t>
            </a:r>
            <a:r>
              <a:rPr kumimoji="1" lang="en-US" altLang="ko-KR" sz="1000" dirty="0">
                <a:solidFill>
                  <a:srgbClr val="324DF3"/>
                </a:solidFill>
              </a:rPr>
              <a:t>,</a:t>
            </a:r>
            <a:r>
              <a:rPr kumimoji="1" lang="ko-KR" altLang="en-US" sz="1000" dirty="0">
                <a:solidFill>
                  <a:srgbClr val="324DF3"/>
                </a:solidFill>
              </a:rPr>
              <a:t> 혼동행렬</a:t>
            </a:r>
            <a:r>
              <a:rPr kumimoji="1" lang="en-US" altLang="ko-KR" sz="1000" dirty="0">
                <a:solidFill>
                  <a:srgbClr val="324DF3"/>
                </a:solidFill>
              </a:rPr>
              <a:t>,</a:t>
            </a:r>
            <a:r>
              <a:rPr kumimoji="1" lang="ko-KR" altLang="en-US" sz="1000" dirty="0">
                <a:solidFill>
                  <a:srgbClr val="324DF3"/>
                </a:solidFill>
              </a:rPr>
              <a:t> </a:t>
            </a:r>
            <a:r>
              <a:rPr kumimoji="1" lang="en-US" altLang="ko-KR" sz="1000" dirty="0">
                <a:solidFill>
                  <a:srgbClr val="324DF3"/>
                </a:solidFill>
              </a:rPr>
              <a:t>ROC</a:t>
            </a:r>
            <a:r>
              <a:rPr kumimoji="1" lang="ko-KR" altLang="en-US" sz="1000" dirty="0">
                <a:solidFill>
                  <a:srgbClr val="324DF3"/>
                </a:solidFill>
              </a:rPr>
              <a:t> </a:t>
            </a:r>
            <a:r>
              <a:rPr kumimoji="1" lang="en-US" altLang="ko-KR" sz="1000" dirty="0">
                <a:solidFill>
                  <a:srgbClr val="324DF3"/>
                </a:solidFill>
              </a:rPr>
              <a:t>Curve]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822EBA-18EF-ECB8-E853-9C2F609C9BBC}"/>
              </a:ext>
            </a:extLst>
          </p:cNvPr>
          <p:cNvSpPr txBox="1"/>
          <p:nvPr/>
        </p:nvSpPr>
        <p:spPr>
          <a:xfrm>
            <a:off x="882183" y="6607771"/>
            <a:ext cx="2731874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>
                <a:solidFill>
                  <a:srgbClr val="324DF3"/>
                </a:solidFill>
              </a:rPr>
              <a:t>[</a:t>
            </a:r>
            <a:r>
              <a:rPr kumimoji="1" lang="ko-KR" altLang="en-US" sz="1000" dirty="0" err="1">
                <a:solidFill>
                  <a:srgbClr val="324DF3"/>
                </a:solidFill>
              </a:rPr>
              <a:t>하이퍼</a:t>
            </a:r>
            <a:r>
              <a:rPr kumimoji="1" lang="ko-KR" altLang="en-US" sz="1000" dirty="0">
                <a:solidFill>
                  <a:srgbClr val="324DF3"/>
                </a:solidFill>
              </a:rPr>
              <a:t> 파라미터 튜닝 최적 조건 </a:t>
            </a:r>
            <a:r>
              <a:rPr kumimoji="1" lang="en-US" altLang="ko-KR" sz="1000" dirty="0">
                <a:solidFill>
                  <a:srgbClr val="324DF3"/>
                </a:solidFill>
              </a:rPr>
              <a:t>:</a:t>
            </a:r>
            <a:r>
              <a:rPr kumimoji="1" lang="ko-KR" altLang="en-US" sz="1000" dirty="0">
                <a:solidFill>
                  <a:srgbClr val="324DF3"/>
                </a:solidFill>
              </a:rPr>
              <a:t> 파란색 셀</a:t>
            </a:r>
            <a:r>
              <a:rPr kumimoji="1" lang="en-US" altLang="ko-KR" sz="1000" dirty="0">
                <a:solidFill>
                  <a:srgbClr val="324DF3"/>
                </a:solidFill>
              </a:rPr>
              <a:t>]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31157031-225E-DA7F-B97F-5C7D049C0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741544"/>
              </p:ext>
            </p:extLst>
          </p:nvPr>
        </p:nvGraphicFramePr>
        <p:xfrm>
          <a:off x="934264" y="6955582"/>
          <a:ext cx="5524999" cy="2612355"/>
        </p:xfrm>
        <a:graphic>
          <a:graphicData uri="http://schemas.openxmlformats.org/drawingml/2006/table">
            <a:tbl>
              <a:tblPr/>
              <a:tblGrid>
                <a:gridCol w="1282095">
                  <a:extLst>
                    <a:ext uri="{9D8B030D-6E8A-4147-A177-3AD203B41FA5}">
                      <a16:colId xmlns:a16="http://schemas.microsoft.com/office/drawing/2014/main" val="3261577314"/>
                    </a:ext>
                  </a:extLst>
                </a:gridCol>
                <a:gridCol w="1060726">
                  <a:extLst>
                    <a:ext uri="{9D8B030D-6E8A-4147-A177-3AD203B41FA5}">
                      <a16:colId xmlns:a16="http://schemas.microsoft.com/office/drawing/2014/main" val="1087996418"/>
                    </a:ext>
                  </a:extLst>
                </a:gridCol>
                <a:gridCol w="1060726">
                  <a:extLst>
                    <a:ext uri="{9D8B030D-6E8A-4147-A177-3AD203B41FA5}">
                      <a16:colId xmlns:a16="http://schemas.microsoft.com/office/drawing/2014/main" val="3670062436"/>
                    </a:ext>
                  </a:extLst>
                </a:gridCol>
                <a:gridCol w="1060726">
                  <a:extLst>
                    <a:ext uri="{9D8B030D-6E8A-4147-A177-3AD203B41FA5}">
                      <a16:colId xmlns:a16="http://schemas.microsoft.com/office/drawing/2014/main" val="4074578306"/>
                    </a:ext>
                  </a:extLst>
                </a:gridCol>
                <a:gridCol w="1060726">
                  <a:extLst>
                    <a:ext uri="{9D8B030D-6E8A-4147-A177-3AD203B41FA5}">
                      <a16:colId xmlns:a16="http://schemas.microsoft.com/office/drawing/2014/main" val="3470584296"/>
                    </a:ext>
                  </a:extLst>
                </a:gridCol>
              </a:tblGrid>
              <a:tr h="1759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하이퍼파라미터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조건</a:t>
                      </a:r>
                      <a:r>
                        <a:rPr lang="en-US" altLang="ko-KR" sz="9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조건</a:t>
                      </a:r>
                      <a:r>
                        <a:rPr lang="en-US" altLang="ko-KR" sz="9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조건</a:t>
                      </a:r>
                      <a:r>
                        <a:rPr lang="en-US" altLang="ko-KR" sz="9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조건</a:t>
                      </a:r>
                      <a:r>
                        <a:rPr lang="en-US" altLang="ko-KR" sz="9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025432"/>
                  </a:ext>
                </a:extLst>
              </a:tr>
              <a:tr h="175960"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Conv 1D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레이어수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5384868"/>
                  </a:ext>
                </a:extLst>
              </a:tr>
              <a:tr h="1759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활성함수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relu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swish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softplus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LeakyReLU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956473"/>
                  </a:ext>
                </a:extLst>
              </a:tr>
              <a:tr h="175960"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optimizer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adam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SGD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787113"/>
                  </a:ext>
                </a:extLst>
              </a:tr>
              <a:tr h="1759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필터 수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16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30~32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64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1179840"/>
                  </a:ext>
                </a:extLst>
              </a:tr>
              <a:tr h="175960"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Batch_size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16~24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32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64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128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4999191"/>
                  </a:ext>
                </a:extLst>
              </a:tr>
              <a:tr h="3429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최적모델 저장 기준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monitor)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val_sparse_categorical_accuracy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val_loss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7523516"/>
                  </a:ext>
                </a:extLst>
              </a:tr>
              <a:tr h="1759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검증 데이터 비중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10%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16~20%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30%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669822"/>
                  </a:ext>
                </a:extLst>
              </a:tr>
              <a:tr h="175960"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kernel_size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296256"/>
                  </a:ext>
                </a:extLst>
              </a:tr>
              <a:tr h="3429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 정규화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StandardScaler()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X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213985"/>
                  </a:ext>
                </a:extLst>
              </a:tr>
              <a:tr h="3429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배치 정규화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</a:br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BatchNormalization()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X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544964"/>
                  </a:ext>
                </a:extLst>
              </a:tr>
              <a:tr h="175960"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epoch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200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300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400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　</a:t>
                      </a:r>
                    </a:p>
                  </a:txBody>
                  <a:tcPr marL="7406" marR="7406" marT="7406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4376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1851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F970FFAD-FD65-9ACD-1F38-DCB1B0CD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02B037-844B-A97D-DF69-35E9558C4958}"/>
              </a:ext>
            </a:extLst>
          </p:cNvPr>
          <p:cNvSpPr txBox="1"/>
          <p:nvPr/>
        </p:nvSpPr>
        <p:spPr>
          <a:xfrm>
            <a:off x="695635" y="928431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노이즈 샘플 제거 후 학습 결과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: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 성능 개선 되지 않음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(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효과 없음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)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EC41AB-3DE2-F02A-5F16-533340CBF3B7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후 </a:t>
            </a:r>
            <a:r>
              <a:rPr lang="ko-KR" altLang="en-US" dirty="0" err="1"/>
              <a:t>재학습</a:t>
            </a:r>
            <a:r>
              <a:rPr lang="ko-KR" altLang="en-US" dirty="0"/>
              <a:t> </a:t>
            </a:r>
            <a:r>
              <a:rPr lang="en-US" altLang="ko-KR" dirty="0"/>
              <a:t>(1)</a:t>
            </a:r>
            <a:endParaRPr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D3F51C-50BA-A908-C0A5-FD9662CF80EF}"/>
              </a:ext>
            </a:extLst>
          </p:cNvPr>
          <p:cNvSpPr txBox="1"/>
          <p:nvPr/>
        </p:nvSpPr>
        <p:spPr>
          <a:xfrm>
            <a:off x="695635" y="1387571"/>
            <a:ext cx="5149916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/>
              <a:t>전체 센서의 평균 값이 높은 노이즈 샘플 </a:t>
            </a:r>
            <a:r>
              <a:rPr kumimoji="1" lang="en-US" altLang="ko-KR" sz="1000" dirty="0"/>
              <a:t>10</a:t>
            </a:r>
            <a:r>
              <a:rPr kumimoji="1" lang="ko-KR" altLang="en-US" sz="1000" dirty="0"/>
              <a:t>개 제거 후 시각화</a:t>
            </a:r>
            <a:endParaRPr kumimoji="1" lang="ko-Kore-KR" altLang="en-US" sz="1000" dirty="0"/>
          </a:p>
        </p:txBody>
      </p:sp>
      <p:pic>
        <p:nvPicPr>
          <p:cNvPr id="6" name="그림 5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C8AAAE38-AC51-C538-B168-2BA537DC5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86" y="2075136"/>
            <a:ext cx="2772410" cy="4571365"/>
          </a:xfrm>
          <a:prstGeom prst="rect">
            <a:avLst/>
          </a:prstGeom>
        </p:spPr>
      </p:pic>
      <p:pic>
        <p:nvPicPr>
          <p:cNvPr id="8" name="그림 7" descr="스크린샷, 텍스트, 도표, 디자인이(가) 표시된 사진&#10;&#10;자동 생성된 설명">
            <a:extLst>
              <a:ext uri="{FF2B5EF4-FFF2-40B4-BE49-F238E27FC236}">
                <a16:creationId xmlns:a16="http://schemas.microsoft.com/office/drawing/2014/main" id="{562E794C-A4C9-F36A-E85B-BF404E3C5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664" y="2171656"/>
            <a:ext cx="2694305" cy="44748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3E81FE-23EA-E963-9D13-FB4FB7315C1E}"/>
              </a:ext>
            </a:extLst>
          </p:cNvPr>
          <p:cNvSpPr txBox="1"/>
          <p:nvPr/>
        </p:nvSpPr>
        <p:spPr>
          <a:xfrm>
            <a:off x="1779639" y="1840681"/>
            <a:ext cx="1042787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/>
              <a:t>[</a:t>
            </a:r>
            <a:r>
              <a:rPr kumimoji="1" lang="ko-KR" altLang="en-US" sz="1000" dirty="0"/>
              <a:t>노이즈 제거 전</a:t>
            </a:r>
            <a:r>
              <a:rPr kumimoji="1" lang="en-US" altLang="ko-KR" sz="1000" dirty="0"/>
              <a:t>]</a:t>
            </a:r>
            <a:endParaRPr kumimoji="1" lang="ko-Kore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19CA65-87F4-0787-B622-CB27DE720634}"/>
              </a:ext>
            </a:extLst>
          </p:cNvPr>
          <p:cNvSpPr txBox="1"/>
          <p:nvPr/>
        </p:nvSpPr>
        <p:spPr>
          <a:xfrm>
            <a:off x="4517213" y="1899688"/>
            <a:ext cx="1042787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/>
              <a:t>[</a:t>
            </a:r>
            <a:r>
              <a:rPr kumimoji="1" lang="ko-KR" altLang="en-US" sz="1000" dirty="0"/>
              <a:t>노이즈 제거 후</a:t>
            </a:r>
            <a:r>
              <a:rPr kumimoji="1" lang="en-US" altLang="ko-KR" sz="1000" dirty="0"/>
              <a:t>]</a:t>
            </a:r>
            <a:endParaRPr kumimoji="1" lang="ko-Kore-KR" altLang="en-US" sz="1000" dirty="0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50FE2404-5EC8-EF71-F91E-6C2BAEF19578}"/>
              </a:ext>
            </a:extLst>
          </p:cNvPr>
          <p:cNvSpPr/>
          <p:nvPr/>
        </p:nvSpPr>
        <p:spPr>
          <a:xfrm>
            <a:off x="3631475" y="4032068"/>
            <a:ext cx="330926" cy="57476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B141E0-BDB2-057C-B468-9C57B8D7328A}"/>
              </a:ext>
            </a:extLst>
          </p:cNvPr>
          <p:cNvSpPr txBox="1"/>
          <p:nvPr/>
        </p:nvSpPr>
        <p:spPr>
          <a:xfrm>
            <a:off x="695635" y="7168458"/>
            <a:ext cx="5149916" cy="99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solidFill>
                  <a:srgbClr val="324DF3"/>
                </a:solidFill>
              </a:rPr>
              <a:t>평균 값이 높은 상위 </a:t>
            </a:r>
            <a:r>
              <a:rPr kumimoji="1" lang="en-US" altLang="ko-KR" sz="1000" dirty="0">
                <a:solidFill>
                  <a:srgbClr val="324DF3"/>
                </a:solidFill>
              </a:rPr>
              <a:t>5,</a:t>
            </a:r>
            <a:r>
              <a:rPr kumimoji="1" lang="ko-KR" altLang="en-US" sz="1000" dirty="0">
                <a:solidFill>
                  <a:srgbClr val="324DF3"/>
                </a:solidFill>
              </a:rPr>
              <a:t> </a:t>
            </a:r>
            <a:r>
              <a:rPr kumimoji="1" lang="en-US" altLang="ko-KR" sz="1000" dirty="0">
                <a:solidFill>
                  <a:srgbClr val="324DF3"/>
                </a:solidFill>
              </a:rPr>
              <a:t>10,</a:t>
            </a:r>
            <a:r>
              <a:rPr kumimoji="1" lang="ko-KR" altLang="en-US" sz="1000" dirty="0">
                <a:solidFill>
                  <a:srgbClr val="324DF3"/>
                </a:solidFill>
              </a:rPr>
              <a:t> </a:t>
            </a:r>
            <a:r>
              <a:rPr kumimoji="1" lang="en-US" altLang="ko-KR" sz="1000" dirty="0">
                <a:solidFill>
                  <a:srgbClr val="324DF3"/>
                </a:solidFill>
              </a:rPr>
              <a:t>20</a:t>
            </a:r>
            <a:r>
              <a:rPr kumimoji="1" lang="ko-KR" altLang="en-US" sz="1000" dirty="0">
                <a:solidFill>
                  <a:srgbClr val="324DF3"/>
                </a:solidFill>
              </a:rPr>
              <a:t>개 샘플 제거 후 학습 및 예측 결과</a:t>
            </a:r>
            <a:endParaRPr kumimoji="1" lang="en-US" altLang="ko-KR" sz="1000" dirty="0">
              <a:solidFill>
                <a:srgbClr val="324DF3"/>
              </a:solidFill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000" dirty="0">
                <a:solidFill>
                  <a:srgbClr val="324DF3"/>
                </a:solidFill>
              </a:rPr>
              <a:t>성능 개선 되지 않음</a:t>
            </a:r>
            <a:endParaRPr kumimoji="1" lang="en-US" altLang="ko-KR" sz="1000" dirty="0">
              <a:solidFill>
                <a:srgbClr val="324DF3"/>
              </a:solidFill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000" dirty="0" err="1"/>
              <a:t>머신러닝</a:t>
            </a:r>
            <a:r>
              <a:rPr kumimoji="1" lang="ko-KR" altLang="en-US" sz="1000" dirty="0"/>
              <a:t> 모델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예측 정확도 비슷하거나 약간 낮아짐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ko-KR" sz="1000" dirty="0"/>
              <a:t>CNN </a:t>
            </a:r>
            <a:r>
              <a:rPr kumimoji="1" lang="ko-KR" altLang="en-US" sz="1000" dirty="0"/>
              <a:t>모델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예측 정확도 비슷함 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38414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F970FFAD-FD65-9ACD-1F38-DCB1B0CD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02B037-844B-A97D-DF69-35E9558C4958}"/>
              </a:ext>
            </a:extLst>
          </p:cNvPr>
          <p:cNvSpPr txBox="1"/>
          <p:nvPr/>
        </p:nvSpPr>
        <p:spPr>
          <a:xfrm>
            <a:off x="695635" y="928431"/>
            <a:ext cx="5690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후반부 센서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(s403~s500)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만 학습 후 예측 결과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: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 성능 개선 되지 않음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(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효과 없음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)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EC41AB-3DE2-F02A-5F16-533340CBF3B7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후 </a:t>
            </a:r>
            <a:r>
              <a:rPr lang="ko-KR" altLang="en-US" dirty="0" err="1"/>
              <a:t>재학습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endParaRPr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D3F51C-50BA-A908-C0A5-FD9662CF80EF}"/>
              </a:ext>
            </a:extLst>
          </p:cNvPr>
          <p:cNvSpPr txBox="1"/>
          <p:nvPr/>
        </p:nvSpPr>
        <p:spPr>
          <a:xfrm>
            <a:off x="695635" y="1432541"/>
            <a:ext cx="5149916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00" dirty="0"/>
              <a:t>403</a:t>
            </a:r>
            <a:r>
              <a:rPr kumimoji="1" lang="ko-KR" altLang="en-US" sz="1000" dirty="0"/>
              <a:t>번 센서부터 </a:t>
            </a:r>
            <a:r>
              <a:rPr kumimoji="1" lang="en-US" altLang="ko-KR" sz="1000" dirty="0"/>
              <a:t>0</a:t>
            </a:r>
            <a:r>
              <a:rPr kumimoji="1" lang="ko-KR" altLang="en-US" sz="1000" dirty="0"/>
              <a:t>과 </a:t>
            </a:r>
            <a:r>
              <a:rPr kumimoji="1" lang="en-US" altLang="ko-KR" sz="1000" dirty="0"/>
              <a:t>1</a:t>
            </a:r>
            <a:r>
              <a:rPr kumimoji="1" lang="ko-KR" altLang="en-US" sz="1000" dirty="0"/>
              <a:t> 클래스의 평균 값이 음수와 양수로 구분 되는 특징</a:t>
            </a:r>
            <a:endParaRPr kumimoji="1" lang="ko-Kore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B141E0-BDB2-057C-B468-9C57B8D7328A}"/>
              </a:ext>
            </a:extLst>
          </p:cNvPr>
          <p:cNvSpPr txBox="1"/>
          <p:nvPr/>
        </p:nvSpPr>
        <p:spPr>
          <a:xfrm>
            <a:off x="695635" y="5976746"/>
            <a:ext cx="5149916" cy="122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solidFill>
                  <a:srgbClr val="324DF3"/>
                </a:solidFill>
              </a:rPr>
              <a:t>센서 번호 </a:t>
            </a:r>
            <a:r>
              <a:rPr kumimoji="1" lang="en-US" altLang="ko-KR" sz="1000" dirty="0">
                <a:solidFill>
                  <a:srgbClr val="324DF3"/>
                </a:solidFill>
              </a:rPr>
              <a:t>s403 ~ s500 </a:t>
            </a:r>
            <a:r>
              <a:rPr kumimoji="1" lang="ko-KR" altLang="en-US" sz="1000" dirty="0">
                <a:solidFill>
                  <a:srgbClr val="324DF3"/>
                </a:solidFill>
              </a:rPr>
              <a:t>만을 학습하여 예측한 결과</a:t>
            </a:r>
            <a:endParaRPr kumimoji="1" lang="en-US" altLang="ko-KR" sz="1000" dirty="0">
              <a:solidFill>
                <a:srgbClr val="324DF3"/>
              </a:solidFill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000" dirty="0">
                <a:solidFill>
                  <a:srgbClr val="324DF3"/>
                </a:solidFill>
              </a:rPr>
              <a:t>성능 개선 되지 않음</a:t>
            </a:r>
            <a:endParaRPr kumimoji="1" lang="en-US" altLang="ko-KR" sz="1000" dirty="0">
              <a:solidFill>
                <a:srgbClr val="324DF3"/>
              </a:solidFill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000" dirty="0"/>
              <a:t>데이터 부족으로 과소적합 발생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000" dirty="0" err="1"/>
              <a:t>머신러닝</a:t>
            </a:r>
            <a:r>
              <a:rPr kumimoji="1" lang="ko-KR" altLang="en-US" sz="1000" dirty="0"/>
              <a:t> 모델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예측 정확도가 모델별로 </a:t>
            </a:r>
            <a:r>
              <a:rPr kumimoji="1" lang="en-US" altLang="ko-KR" sz="1000" dirty="0"/>
              <a:t>2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~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10%</a:t>
            </a:r>
            <a:r>
              <a:rPr kumimoji="1" lang="ko-KR" altLang="en-US" sz="1000" dirty="0"/>
              <a:t> 감소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ko-KR" sz="1000" dirty="0"/>
              <a:t>CNN </a:t>
            </a:r>
            <a:r>
              <a:rPr kumimoji="1" lang="ko-KR" altLang="en-US" sz="1000" dirty="0"/>
              <a:t>모델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예측 정확도 </a:t>
            </a:r>
            <a:r>
              <a:rPr kumimoji="1" lang="en-US" altLang="ko-KR" sz="1000" dirty="0"/>
              <a:t>7%</a:t>
            </a:r>
            <a:r>
              <a:rPr kumimoji="1" lang="ko-KR" altLang="en-US" sz="1000" dirty="0"/>
              <a:t> 감소</a:t>
            </a:r>
            <a:endParaRPr kumimoji="1" lang="ko-Kore-KR" alt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82DE77-3F8B-0D4B-9D3B-E1ABE1403937}"/>
              </a:ext>
            </a:extLst>
          </p:cNvPr>
          <p:cNvSpPr txBox="1"/>
          <p:nvPr/>
        </p:nvSpPr>
        <p:spPr>
          <a:xfrm>
            <a:off x="-653143" y="9570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2143C5-9E6A-CB57-CA7E-F11093A0E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75" y="1912776"/>
            <a:ext cx="5387371" cy="353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79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C013025-DF1F-C678-6F97-1DDA9927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05EFA0-93BF-BB34-71B4-2B5E4F858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122"/>
            <a:ext cx="6858000" cy="63047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73A71C-382D-C01B-2315-3376835F8604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학습 완료</a:t>
            </a:r>
            <a:endParaRPr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260CBD-0DEB-1859-BB18-175E4B0F6789}"/>
              </a:ext>
            </a:extLst>
          </p:cNvPr>
          <p:cNvSpPr txBox="1"/>
          <p:nvPr/>
        </p:nvSpPr>
        <p:spPr>
          <a:xfrm>
            <a:off x="695635" y="921231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학습 결과 요약은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2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페이지 참조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654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8E7F41-FEB5-5171-3364-921F4EBB9D7A}"/>
              </a:ext>
            </a:extLst>
          </p:cNvPr>
          <p:cNvSpPr txBox="1"/>
          <p:nvPr/>
        </p:nvSpPr>
        <p:spPr>
          <a:xfrm>
            <a:off x="479323" y="464572"/>
            <a:ext cx="2069697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/>
              <a:t>분석 배경</a:t>
            </a:r>
            <a:endParaRPr kumimoji="1" lang="ko-Kore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9BC54D-05B7-EEC6-8951-7803FC6A8396}"/>
              </a:ext>
            </a:extLst>
          </p:cNvPr>
          <p:cNvSpPr txBox="1"/>
          <p:nvPr/>
        </p:nvSpPr>
        <p:spPr>
          <a:xfrm>
            <a:off x="685800" y="967006"/>
            <a:ext cx="5869858" cy="232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문제 발생 장소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Ford </a:t>
            </a:r>
            <a:r>
              <a:rPr kumimoji="1" lang="ko-KR" altLang="en-US" sz="1200" dirty="0"/>
              <a:t>자동차 제조사</a:t>
            </a:r>
            <a:endParaRPr kumimoji="1" lang="en-US" altLang="ko-KR" sz="12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문제 발생 공정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엔진 상태 검사 공정</a:t>
            </a:r>
            <a:endParaRPr kumimoji="1" lang="en-US" altLang="ko-KR" sz="12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문제 발생 내용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pPr lvl="1">
              <a:lnSpc>
                <a:spcPct val="150000"/>
              </a:lnSpc>
            </a:pPr>
            <a:r>
              <a:rPr kumimoji="1" lang="en-US" altLang="ko-KR" sz="1000" dirty="0"/>
              <a:t>1)</a:t>
            </a:r>
            <a:r>
              <a:rPr kumimoji="1" lang="ko-KR" altLang="en-US" sz="1000" dirty="0"/>
              <a:t> 자동차에서 엔진 이상 여부를 검사하기 위해 엔진을 들어내는 것은 큰 손실 발생</a:t>
            </a:r>
            <a:endParaRPr kumimoji="1" lang="en-US" altLang="ko-KR" sz="1000" dirty="0"/>
          </a:p>
          <a:p>
            <a:pPr lvl="1">
              <a:lnSpc>
                <a:spcPct val="150000"/>
              </a:lnSpc>
            </a:pPr>
            <a:r>
              <a:rPr kumimoji="1" lang="en-US" altLang="ko-KR" sz="1000" dirty="0"/>
              <a:t>2)</a:t>
            </a:r>
            <a:r>
              <a:rPr kumimoji="1" lang="ko-KR" altLang="en-US" sz="1000" dirty="0"/>
              <a:t> 고도로 숙련된 작업자만 엔진 이상여부를 판단 할 수 있음 </a:t>
            </a:r>
            <a:endParaRPr kumimoji="1" lang="en-US" altLang="ko-KR" sz="1000" dirty="0"/>
          </a:p>
          <a:p>
            <a:pPr lvl="1">
              <a:lnSpc>
                <a:spcPct val="150000"/>
              </a:lnSpc>
            </a:pPr>
            <a:r>
              <a:rPr kumimoji="1" lang="en-US" altLang="ko-KR" sz="1000" dirty="0"/>
              <a:t>3)</a:t>
            </a:r>
            <a:r>
              <a:rPr kumimoji="1" lang="ko-KR" altLang="en-US" sz="1000" dirty="0"/>
              <a:t> 판단이 잘 못 될 경우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차량 운행에서 문제가 발생 될 수 있음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문제 해결 방안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: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 </a:t>
            </a:r>
            <a:endParaRPr kumimoji="1" lang="en-US" altLang="ko-KR" sz="1200" b="1" dirty="0">
              <a:solidFill>
                <a:srgbClr val="324DF3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000" dirty="0"/>
              <a:t>1)</a:t>
            </a:r>
            <a:r>
              <a:rPr kumimoji="1" lang="ko-KR" altLang="en-US" sz="1000" dirty="0"/>
              <a:t> 자동차에서 엔진을 들어내지 않고도 엔진 이상여부를 판단 할 수 있어야 함</a:t>
            </a:r>
            <a:endParaRPr kumimoji="1" lang="en-US" altLang="ko-KR" sz="1000" dirty="0"/>
          </a:p>
          <a:p>
            <a:pPr lvl="1">
              <a:lnSpc>
                <a:spcPct val="150000"/>
              </a:lnSpc>
            </a:pPr>
            <a:r>
              <a:rPr kumimoji="1" lang="en-US" altLang="ko-KR" sz="1000" dirty="0"/>
              <a:t>2)</a:t>
            </a:r>
            <a:r>
              <a:rPr kumimoji="1" lang="ko-KR" altLang="en-US" sz="1000" dirty="0"/>
              <a:t> 객관적인 데이터로 검사가 될 수 있어야 함</a:t>
            </a:r>
            <a:endParaRPr lang="ko-Kore-KR" altLang="ko-Kore-KR" sz="10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97B0A-4659-9C4C-E9EE-365521F0F081}"/>
              </a:ext>
            </a:extLst>
          </p:cNvPr>
          <p:cNvSpPr txBox="1"/>
          <p:nvPr/>
        </p:nvSpPr>
        <p:spPr>
          <a:xfrm>
            <a:off x="481783" y="6400549"/>
            <a:ext cx="2069697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분석 목적</a:t>
            </a:r>
            <a:endParaRPr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480A4B-4AB2-9E60-6D1C-34BE1A9F8C1A}"/>
              </a:ext>
            </a:extLst>
          </p:cNvPr>
          <p:cNvSpPr txBox="1"/>
          <p:nvPr/>
        </p:nvSpPr>
        <p:spPr>
          <a:xfrm>
            <a:off x="688261" y="6838354"/>
            <a:ext cx="5447068" cy="616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200" dirty="0">
                <a:solidFill>
                  <a:srgbClr val="FF0000"/>
                </a:solidFill>
              </a:rPr>
              <a:t>엔진을 차량에서 들어내지 않고도 객관적인 센서 데이터로 엔진상태를 판단 할</a:t>
            </a:r>
            <a:r>
              <a:rPr kumimoji="1" lang="en-US" altLang="ko-KR" sz="1200" dirty="0">
                <a:solidFill>
                  <a:srgbClr val="FF0000"/>
                </a:solidFill>
              </a:rPr>
              <a:t> </a:t>
            </a:r>
            <a:r>
              <a:rPr kumimoji="1" lang="ko-KR" altLang="en-US" sz="1200" dirty="0">
                <a:solidFill>
                  <a:srgbClr val="FF0000"/>
                </a:solidFill>
              </a:rPr>
              <a:t>수 있는 모델 개발 </a:t>
            </a:r>
            <a:endParaRPr kumimoji="1"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741375-46F7-78DE-FC8C-C35FA84169B9}"/>
              </a:ext>
            </a:extLst>
          </p:cNvPr>
          <p:cNvSpPr txBox="1"/>
          <p:nvPr/>
        </p:nvSpPr>
        <p:spPr>
          <a:xfrm>
            <a:off x="481783" y="7760039"/>
            <a:ext cx="2069697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분석 효과</a:t>
            </a:r>
            <a:endParaRPr lang="ko-Kore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5F9BE3-ECDE-B369-D653-371FCC3600BF}"/>
              </a:ext>
            </a:extLst>
          </p:cNvPr>
          <p:cNvSpPr txBox="1"/>
          <p:nvPr/>
        </p:nvSpPr>
        <p:spPr>
          <a:xfrm>
            <a:off x="688261" y="8197844"/>
            <a:ext cx="5447068" cy="893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200" dirty="0"/>
              <a:t>엔진을 차량에서 들어내지 않으므로 시간과 비용의 손실을 줄일 수 있음</a:t>
            </a:r>
            <a:endParaRPr kumimoji="1" lang="en-US" altLang="ko-KR" sz="12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200" dirty="0"/>
              <a:t>고도로 숙련된 작업자가 필요 하지 않으므로 검사에 제약이 없음</a:t>
            </a:r>
            <a:endParaRPr kumimoji="1" lang="en-US" altLang="ko-KR" sz="12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200" dirty="0"/>
              <a:t>객관적인 데이터로 자동으로 판정하므로 사람의 실수가 없음</a:t>
            </a:r>
            <a:endParaRPr kumimoji="1" lang="en-US" altLang="ko-KR" sz="1200" dirty="0"/>
          </a:p>
        </p:txBody>
      </p:sp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D6D7D869-41A9-B2DA-FB57-F6428530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1</a:t>
            </a:fld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2E20DB-3536-8553-1590-379E5BA58D4F}"/>
              </a:ext>
            </a:extLst>
          </p:cNvPr>
          <p:cNvSpPr txBox="1"/>
          <p:nvPr/>
        </p:nvSpPr>
        <p:spPr>
          <a:xfrm>
            <a:off x="1157761" y="3283779"/>
            <a:ext cx="44712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000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kumimoji="1" lang="ko-KR" altLang="en-US" sz="1000" dirty="0">
                <a:solidFill>
                  <a:srgbClr val="FF0000"/>
                </a:solidFill>
                <a:sym typeface="Wingdings" pitchFamily="2" charset="2"/>
              </a:rPr>
              <a:t> 엔진 주변 </a:t>
            </a:r>
            <a:r>
              <a:rPr kumimoji="1" lang="en-US" altLang="ko-KR" sz="1000" dirty="0">
                <a:solidFill>
                  <a:srgbClr val="FF0000"/>
                </a:solidFill>
                <a:sym typeface="Wingdings" pitchFamily="2" charset="2"/>
              </a:rPr>
              <a:t>500</a:t>
            </a:r>
            <a:r>
              <a:rPr kumimoji="1" lang="ko-KR" altLang="en-US" sz="1000" dirty="0">
                <a:solidFill>
                  <a:srgbClr val="FF0000"/>
                </a:solidFill>
                <a:sym typeface="Wingdings" pitchFamily="2" charset="2"/>
              </a:rPr>
              <a:t>개 센서 값에 의한 엔진 이상 여부 판단 </a:t>
            </a:r>
            <a:r>
              <a:rPr kumimoji="1" lang="en-US" altLang="ko-KR" sz="1000" dirty="0">
                <a:solidFill>
                  <a:srgbClr val="FF0000"/>
                </a:solidFill>
                <a:sym typeface="Wingdings" pitchFamily="2" charset="2"/>
              </a:rPr>
              <a:t>(</a:t>
            </a:r>
            <a:r>
              <a:rPr kumimoji="1" lang="ko-KR" altLang="en-US" sz="1000" dirty="0">
                <a:solidFill>
                  <a:srgbClr val="FF0000"/>
                </a:solidFill>
                <a:sym typeface="Wingdings" pitchFamily="2" charset="2"/>
              </a:rPr>
              <a:t>자동 검사 가능</a:t>
            </a:r>
            <a:r>
              <a:rPr kumimoji="1" lang="en-US" altLang="ko-KR" sz="1000" dirty="0">
                <a:solidFill>
                  <a:srgbClr val="FF0000"/>
                </a:solidFill>
                <a:sym typeface="Wingdings" pitchFamily="2" charset="2"/>
              </a:rPr>
              <a:t>)</a:t>
            </a:r>
            <a:endParaRPr kumimoji="1" lang="en-US" altLang="ko-KR" sz="10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graphic">
            <a:extLst>
              <a:ext uri="{FF2B5EF4-FFF2-40B4-BE49-F238E27FC236}">
                <a16:creationId xmlns:a16="http://schemas.microsoft.com/office/drawing/2014/main" id="{BC97964C-A7D8-47DA-4881-408E7BD3B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73" y="3606437"/>
            <a:ext cx="2882191" cy="216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aphic">
            <a:extLst>
              <a:ext uri="{FF2B5EF4-FFF2-40B4-BE49-F238E27FC236}">
                <a16:creationId xmlns:a16="http://schemas.microsoft.com/office/drawing/2014/main" id="{E3BFD655-F824-FE5D-7FF5-DA4192B9B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843" y="3588634"/>
            <a:ext cx="2839408" cy="216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337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1587E8-C178-0390-5B39-54EE5F44BDDA}"/>
              </a:ext>
            </a:extLst>
          </p:cNvPr>
          <p:cNvSpPr txBox="1"/>
          <p:nvPr/>
        </p:nvSpPr>
        <p:spPr>
          <a:xfrm>
            <a:off x="695635" y="1144431"/>
            <a:ext cx="1154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결과 요약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09C926-2E24-3957-2D9A-8EFA52BAEB84}"/>
              </a:ext>
            </a:extLst>
          </p:cNvPr>
          <p:cNvSpPr txBox="1"/>
          <p:nvPr/>
        </p:nvSpPr>
        <p:spPr>
          <a:xfrm>
            <a:off x="753235" y="1452371"/>
            <a:ext cx="5179566" cy="52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/>
              <a:t>베스트 모델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b="1" dirty="0">
                <a:solidFill>
                  <a:srgbClr val="FF0000"/>
                </a:solidFill>
              </a:rPr>
              <a:t>CNN </a:t>
            </a:r>
            <a:r>
              <a:rPr kumimoji="1" lang="ko-KR" altLang="en-US" sz="1000" b="1" dirty="0">
                <a:solidFill>
                  <a:srgbClr val="FF0000"/>
                </a:solidFill>
              </a:rPr>
              <a:t>모델 </a:t>
            </a:r>
            <a:r>
              <a:rPr kumimoji="1" lang="en-US" altLang="ko-KR" sz="1000" b="1" dirty="0">
                <a:solidFill>
                  <a:srgbClr val="FF0000"/>
                </a:solidFill>
              </a:rPr>
              <a:t>(Convolutional Neural Network)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/>
              <a:t>베스트 모델 정확도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b="1" dirty="0">
                <a:solidFill>
                  <a:srgbClr val="FF0000"/>
                </a:solidFill>
              </a:rPr>
              <a:t>97.4%</a:t>
            </a:r>
            <a:endParaRPr kumimoji="1" lang="ko-Kore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50B41-FC70-0C83-220D-81249DE277FB}"/>
              </a:ext>
            </a:extLst>
          </p:cNvPr>
          <p:cNvSpPr txBox="1"/>
          <p:nvPr/>
        </p:nvSpPr>
        <p:spPr>
          <a:xfrm>
            <a:off x="695635" y="2545390"/>
            <a:ext cx="3285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1" sz="1200" b="1">
                <a:solidFill>
                  <a:srgbClr val="324DF3"/>
                </a:solidFill>
              </a:defRPr>
            </a:lvl1pPr>
          </a:lstStyle>
          <a:p>
            <a:pPr marL="171450" indent="-171450">
              <a:buFont typeface="Wingdings" pitchFamily="2" charset="2"/>
              <a:buChar char="q"/>
            </a:pPr>
            <a:r>
              <a:rPr lang="ko-KR" altLang="en-US" dirty="0" err="1"/>
              <a:t>모델별</a:t>
            </a:r>
            <a:r>
              <a:rPr lang="ko-KR" altLang="en-US" dirty="0"/>
              <a:t> 평가 결과</a:t>
            </a:r>
            <a:endParaRPr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A12501-82F9-9824-3994-CFCD3E7C8447}"/>
              </a:ext>
            </a:extLst>
          </p:cNvPr>
          <p:cNvSpPr txBox="1"/>
          <p:nvPr/>
        </p:nvSpPr>
        <p:spPr>
          <a:xfrm>
            <a:off x="710035" y="6378095"/>
            <a:ext cx="3285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실제 공정에 적용 방법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1340D1-5676-28AD-77B2-4969AFEF70D7}"/>
              </a:ext>
            </a:extLst>
          </p:cNvPr>
          <p:cNvSpPr txBox="1"/>
          <p:nvPr/>
        </p:nvSpPr>
        <p:spPr>
          <a:xfrm>
            <a:off x="774835" y="6706964"/>
            <a:ext cx="5179566" cy="52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/>
              <a:t>자동 검사를 초기에 </a:t>
            </a:r>
            <a:r>
              <a:rPr kumimoji="1" lang="en-US" altLang="ko-KR" sz="1000" dirty="0"/>
              <a:t>100%</a:t>
            </a:r>
            <a:r>
              <a:rPr kumimoji="1" lang="ko-KR" altLang="en-US" sz="1000" dirty="0"/>
              <a:t> 신뢰할 수 없기 때문에 기존 검사자와 검사를 병행하며 모델을 개선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점차 검사자의 검사 비율을 줄여가는 방식으로 공정에 적용 가능</a:t>
            </a:r>
            <a:endParaRPr kumimoji="1" lang="en-US" altLang="ko-KR" sz="1000" dirty="0"/>
          </a:p>
        </p:txBody>
      </p:sp>
      <p:graphicFrame>
        <p:nvGraphicFramePr>
          <p:cNvPr id="27" name="다이어그램 26">
            <a:extLst>
              <a:ext uri="{FF2B5EF4-FFF2-40B4-BE49-F238E27FC236}">
                <a16:creationId xmlns:a16="http://schemas.microsoft.com/office/drawing/2014/main" id="{FD052B14-BFCB-387E-6AE0-7B6F6E49F0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809728"/>
              </p:ext>
            </p:extLst>
          </p:nvPr>
        </p:nvGraphicFramePr>
        <p:xfrm>
          <a:off x="529723" y="7829687"/>
          <a:ext cx="6141600" cy="962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4C99F03A-CCD9-6E96-A8EE-A8FD16FC3943}"/>
              </a:ext>
            </a:extLst>
          </p:cNvPr>
          <p:cNvSpPr txBox="1"/>
          <p:nvPr/>
        </p:nvSpPr>
        <p:spPr>
          <a:xfrm>
            <a:off x="479323" y="464572"/>
            <a:ext cx="2069697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/>
              <a:t>학습 결과</a:t>
            </a:r>
            <a:endParaRPr kumimoji="1" lang="ko-Kore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8904B2-F7E8-16E7-AC4A-DA5245FB148A}"/>
              </a:ext>
            </a:extLst>
          </p:cNvPr>
          <p:cNvSpPr txBox="1"/>
          <p:nvPr/>
        </p:nvSpPr>
        <p:spPr>
          <a:xfrm>
            <a:off x="498290" y="7609366"/>
            <a:ext cx="1650254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highlight>
                  <a:srgbClr val="FFFF00"/>
                </a:highlight>
              </a:rPr>
              <a:t>[</a:t>
            </a:r>
            <a:r>
              <a:rPr kumimoji="1" lang="ko-KR" altLang="en-US" sz="1000" dirty="0">
                <a:highlight>
                  <a:srgbClr val="FFFF00"/>
                </a:highlight>
              </a:rPr>
              <a:t>실제 공정 적용 예시</a:t>
            </a:r>
            <a:r>
              <a:rPr kumimoji="1" lang="en-US" altLang="ko-KR" sz="1000" dirty="0">
                <a:highlight>
                  <a:srgbClr val="FFFF00"/>
                </a:highlight>
              </a:rPr>
              <a:t>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20E472-07E6-5EBF-5A97-0CBEC31FAE88}"/>
              </a:ext>
            </a:extLst>
          </p:cNvPr>
          <p:cNvSpPr txBox="1"/>
          <p:nvPr/>
        </p:nvSpPr>
        <p:spPr>
          <a:xfrm>
            <a:off x="753234" y="4887359"/>
            <a:ext cx="5568365" cy="760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000" dirty="0"/>
              <a:t>CNN 모델은 주로 이미지나 지역적 패턴이 있는 데이터를 학습 및 예측할 때 사용되는 모델로, 분석 대상인 데이터셋도 인접 하는 센서 값과 함께 패턴을 이루는 특성이 있기 때문에 CNN 모델에서 효과적으로 학습 되는 것으로 보임</a:t>
            </a:r>
            <a:endParaRPr kumimoji="1" lang="en-US" altLang="ko-KR" sz="1000" dirty="0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047078B5-1B56-9C66-117A-2EBA8193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125B0B4D-92D1-405B-C3B7-B14BC49181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55"/>
          <a:stretch/>
        </p:blipFill>
        <p:spPr bwMode="auto">
          <a:xfrm>
            <a:off x="774835" y="2901317"/>
            <a:ext cx="5565775" cy="18440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2920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271D46-A7B9-E2FF-A953-67B9CF253466}"/>
              </a:ext>
            </a:extLst>
          </p:cNvPr>
          <p:cNvSpPr txBox="1"/>
          <p:nvPr/>
        </p:nvSpPr>
        <p:spPr>
          <a:xfrm>
            <a:off x="444912" y="2902728"/>
            <a:ext cx="3271682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학습 데이터셋 구조 및 개수</a:t>
            </a:r>
            <a:endParaRPr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8D8FB-5A35-A26C-E9BF-B52E92873E94}"/>
              </a:ext>
            </a:extLst>
          </p:cNvPr>
          <p:cNvSpPr txBox="1"/>
          <p:nvPr/>
        </p:nvSpPr>
        <p:spPr>
          <a:xfrm>
            <a:off x="719698" y="1009806"/>
            <a:ext cx="5921733" cy="117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사용 언어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	Python3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사용 패키지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	</a:t>
            </a:r>
            <a:r>
              <a:rPr kumimoji="1" lang="en-US" altLang="ko-KR" sz="1200" dirty="0" err="1"/>
              <a:t>numpy</a:t>
            </a:r>
            <a:r>
              <a:rPr kumimoji="1" lang="en-US" altLang="ko-KR" sz="1200" dirty="0"/>
              <a:t>, pandas, matplotlib, seaborn,  </a:t>
            </a:r>
            <a:r>
              <a:rPr kumimoji="1" lang="en-US" altLang="ko-KR" sz="1200" dirty="0" err="1"/>
              <a:t>sklearn</a:t>
            </a:r>
            <a:r>
              <a:rPr kumimoji="1" lang="en-US" altLang="ko-KR" sz="1200" dirty="0"/>
              <a:t>, </a:t>
            </a:r>
            <a:r>
              <a:rPr kumimoji="1" lang="en-US" altLang="ko-KR" sz="1200" dirty="0" err="1"/>
              <a:t>tensorflow</a:t>
            </a:r>
            <a:r>
              <a:rPr kumimoji="1" lang="en-US" altLang="ko-KR" sz="1200" dirty="0"/>
              <a:t>, </a:t>
            </a:r>
            <a:r>
              <a:rPr kumimoji="1" lang="en-US" altLang="ko-KR" sz="1200" dirty="0" err="1"/>
              <a:t>xgboost</a:t>
            </a:r>
            <a:r>
              <a:rPr kumimoji="1" lang="en-US" altLang="ko-KR" sz="1200" dirty="0"/>
              <a:t>, 			</a:t>
            </a:r>
            <a:r>
              <a:rPr kumimoji="1" lang="en-US" altLang="ko-KR" sz="1200" dirty="0" err="1"/>
              <a:t>lightgbm</a:t>
            </a:r>
            <a:r>
              <a:rPr kumimoji="1" lang="en-US" altLang="ko-KR" sz="1200" dirty="0"/>
              <a:t>, </a:t>
            </a:r>
            <a:r>
              <a:rPr kumimoji="1" lang="en-US" altLang="ko-KR" sz="1200" dirty="0" err="1"/>
              <a:t>catboost</a:t>
            </a:r>
            <a:endParaRPr kumimoji="1" lang="en-US" altLang="ko-KR" sz="12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분석 환경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	[CPU] Apple M2, [RAM] 8GB, [GPU] T4 (</a:t>
            </a:r>
            <a:r>
              <a:rPr kumimoji="1" lang="en-US" altLang="ko-KR" sz="1200" dirty="0" err="1"/>
              <a:t>colab</a:t>
            </a:r>
            <a:r>
              <a:rPr kumimoji="1" lang="en-US" altLang="ko-KR" sz="1200" dirty="0"/>
              <a:t>)</a:t>
            </a:r>
            <a:endParaRPr kumimoji="1" lang="ko-Kore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D1357D-6DB6-D1A0-CC6E-4CCEA770B2C4}"/>
              </a:ext>
            </a:extLst>
          </p:cNvPr>
          <p:cNvSpPr txBox="1"/>
          <p:nvPr/>
        </p:nvSpPr>
        <p:spPr>
          <a:xfrm>
            <a:off x="665619" y="3455872"/>
            <a:ext cx="5809125" cy="1725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데이터 형태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	ARFF </a:t>
            </a:r>
            <a:r>
              <a:rPr kumimoji="1" lang="ko-KR" altLang="en-US" sz="1200" dirty="0"/>
              <a:t>파일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정형 데이터</a:t>
            </a:r>
            <a:r>
              <a:rPr kumimoji="1" lang="en-US" altLang="ko-KR" sz="12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수집 장소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	Ford </a:t>
            </a:r>
            <a:r>
              <a:rPr kumimoji="1" lang="ko-KR" altLang="en-US" sz="1200" dirty="0"/>
              <a:t>자동차 제조사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데이터 분류 대회 오픈 데이터셋</a:t>
            </a:r>
            <a:r>
              <a:rPr kumimoji="1" lang="en-US" altLang="ko-KR" sz="12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데이터 개수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	4,921</a:t>
            </a:r>
            <a:r>
              <a:rPr kumimoji="1" lang="ko-KR" altLang="en-US" sz="1200" dirty="0"/>
              <a:t>개 </a:t>
            </a:r>
            <a:r>
              <a:rPr kumimoji="1" lang="en-US" altLang="ko-KR" sz="1200" dirty="0"/>
              <a:t>(train : 3,601</a:t>
            </a:r>
            <a:r>
              <a:rPr kumimoji="1" lang="ko-KR" altLang="en-US" sz="1200" dirty="0"/>
              <a:t>개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test : 1,320</a:t>
            </a:r>
            <a:r>
              <a:rPr kumimoji="1" lang="ko-KR" altLang="en-US" sz="1200" dirty="0"/>
              <a:t>개</a:t>
            </a:r>
            <a:r>
              <a:rPr kumimoji="1" lang="en-US" altLang="ko-KR" sz="12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데이터 용량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	30MB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데이터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Features </a:t>
            </a:r>
            <a:r>
              <a:rPr kumimoji="1" lang="en-US" altLang="ko-KR" sz="1200" dirty="0"/>
              <a:t>:	</a:t>
            </a:r>
            <a:r>
              <a:rPr kumimoji="1" lang="ko-KR" altLang="en-US" sz="1200" dirty="0"/>
              <a:t>센서 </a:t>
            </a:r>
            <a:r>
              <a:rPr kumimoji="1" lang="en-US" altLang="ko-KR" sz="1200" dirty="0"/>
              <a:t>500</a:t>
            </a:r>
            <a:r>
              <a:rPr kumimoji="1" lang="ko-KR" altLang="en-US" sz="1200" dirty="0"/>
              <a:t>개의 측정 값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소음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압력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진동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온도 등</a:t>
            </a:r>
            <a:r>
              <a:rPr kumimoji="1" lang="en-US" altLang="ko-KR" sz="12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데이터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Class </a:t>
            </a:r>
            <a:r>
              <a:rPr kumimoji="1" lang="en-US" altLang="ko-KR" sz="1200" dirty="0"/>
              <a:t>: 	</a:t>
            </a:r>
            <a:r>
              <a:rPr kumimoji="1" lang="ko-KR" altLang="en-US" sz="1200" dirty="0"/>
              <a:t>비정상</a:t>
            </a:r>
            <a:r>
              <a:rPr kumimoji="1" lang="en-US" altLang="ko-KR" sz="1200" dirty="0"/>
              <a:t>(0),</a:t>
            </a:r>
            <a:r>
              <a:rPr kumimoji="1" lang="ko-KR" altLang="en-US" sz="1200" dirty="0"/>
              <a:t> 정상</a:t>
            </a:r>
            <a:r>
              <a:rPr kumimoji="1" lang="en-US" altLang="ko-KR" sz="1200" dirty="0"/>
              <a:t>(1)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1DC2A-2252-E9D1-B109-96A899F019C5}"/>
              </a:ext>
            </a:extLst>
          </p:cNvPr>
          <p:cNvSpPr txBox="1"/>
          <p:nvPr/>
        </p:nvSpPr>
        <p:spPr>
          <a:xfrm>
            <a:off x="479323" y="464572"/>
            <a:ext cx="2069697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/>
              <a:t>분석 환경</a:t>
            </a:r>
            <a:endParaRPr kumimoji="1" lang="ko-Kore-KR" altLang="en-US" sz="1600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D669804-1886-00D9-7FC3-60D85DADB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DDB6E3-7BA2-24CA-3D04-7E62053F4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47" y="5363744"/>
            <a:ext cx="3566423" cy="175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7F8237-C759-FBBD-C66C-6029C65FBA68}"/>
              </a:ext>
            </a:extLst>
          </p:cNvPr>
          <p:cNvSpPr txBox="1"/>
          <p:nvPr/>
        </p:nvSpPr>
        <p:spPr>
          <a:xfrm>
            <a:off x="735931" y="7376774"/>
            <a:ext cx="2389943" cy="9891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000" b="0">
                <a:effectLst/>
                <a:latin typeface="Menlo" panose="020B0609030804020204" pitchFamily="49" charset="0"/>
              </a:defRPr>
            </a:lvl1pPr>
          </a:lstStyle>
          <a:p>
            <a:r>
              <a:rPr lang="en" altLang="ko-Kore-KR" dirty="0"/>
              <a:t>train_df_0_class : 1846</a:t>
            </a:r>
          </a:p>
          <a:p>
            <a:r>
              <a:rPr lang="en" altLang="ko-Kore-KR" dirty="0"/>
              <a:t>train_df_1_class : 1755</a:t>
            </a:r>
          </a:p>
          <a:p>
            <a:r>
              <a:rPr lang="en" altLang="ko-Kore-KR" dirty="0"/>
              <a:t>test_df_0_class : 681</a:t>
            </a:r>
          </a:p>
          <a:p>
            <a:r>
              <a:rPr lang="en" altLang="ko-Kore-KR" dirty="0"/>
              <a:t>test_df_1_class : 639</a:t>
            </a:r>
            <a:endParaRPr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FC186D-F195-45CE-9688-9D6ABFC9CDDB}"/>
              </a:ext>
            </a:extLst>
          </p:cNvPr>
          <p:cNvSpPr txBox="1"/>
          <p:nvPr/>
        </p:nvSpPr>
        <p:spPr>
          <a:xfrm>
            <a:off x="3365292" y="7591396"/>
            <a:ext cx="1918741" cy="759760"/>
          </a:xfrm>
          <a:custGeom>
            <a:avLst/>
            <a:gdLst>
              <a:gd name="connsiteX0" fmla="*/ 0 w 1918741"/>
              <a:gd name="connsiteY0" fmla="*/ 0 h 759760"/>
              <a:gd name="connsiteX1" fmla="*/ 1918741 w 1918741"/>
              <a:gd name="connsiteY1" fmla="*/ 0 h 759760"/>
              <a:gd name="connsiteX2" fmla="*/ 1918741 w 1918741"/>
              <a:gd name="connsiteY2" fmla="*/ 759760 h 759760"/>
              <a:gd name="connsiteX3" fmla="*/ 0 w 1918741"/>
              <a:gd name="connsiteY3" fmla="*/ 759760 h 759760"/>
              <a:gd name="connsiteX4" fmla="*/ 0 w 1918741"/>
              <a:gd name="connsiteY4" fmla="*/ 0 h 7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8741" h="759760" fill="none" extrusionOk="0">
                <a:moveTo>
                  <a:pt x="0" y="0"/>
                </a:moveTo>
                <a:cubicBezTo>
                  <a:pt x="240345" y="-49533"/>
                  <a:pt x="1583172" y="-14809"/>
                  <a:pt x="1918741" y="0"/>
                </a:cubicBezTo>
                <a:cubicBezTo>
                  <a:pt x="1858774" y="100599"/>
                  <a:pt x="1974564" y="418537"/>
                  <a:pt x="1918741" y="759760"/>
                </a:cubicBezTo>
                <a:cubicBezTo>
                  <a:pt x="1719196" y="711529"/>
                  <a:pt x="321951" y="844215"/>
                  <a:pt x="0" y="759760"/>
                </a:cubicBezTo>
                <a:cubicBezTo>
                  <a:pt x="27005" y="644216"/>
                  <a:pt x="-63138" y="320020"/>
                  <a:pt x="0" y="0"/>
                </a:cubicBezTo>
                <a:close/>
              </a:path>
              <a:path w="1918741" h="759760" stroke="0" extrusionOk="0">
                <a:moveTo>
                  <a:pt x="0" y="0"/>
                </a:moveTo>
                <a:cubicBezTo>
                  <a:pt x="583490" y="118645"/>
                  <a:pt x="1628565" y="116012"/>
                  <a:pt x="1918741" y="0"/>
                </a:cubicBezTo>
                <a:cubicBezTo>
                  <a:pt x="1966135" y="183108"/>
                  <a:pt x="1867314" y="515963"/>
                  <a:pt x="1918741" y="759760"/>
                </a:cubicBezTo>
                <a:cubicBezTo>
                  <a:pt x="1084450" y="894360"/>
                  <a:pt x="639950" y="602564"/>
                  <a:pt x="0" y="759760"/>
                </a:cubicBezTo>
                <a:cubicBezTo>
                  <a:pt x="-45596" y="648003"/>
                  <a:pt x="9359" y="122285"/>
                  <a:pt x="0" y="0"/>
                </a:cubicBezTo>
                <a:close/>
              </a:path>
            </a:pathLst>
          </a:cu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solidFill>
                  <a:srgbClr val="FF0000"/>
                </a:solidFill>
              </a:rPr>
              <a:t>비정상 </a:t>
            </a:r>
            <a:r>
              <a:rPr kumimoji="1" lang="en-US" altLang="ko-KR" sz="1000" dirty="0">
                <a:solidFill>
                  <a:srgbClr val="FF0000"/>
                </a:solidFill>
              </a:rPr>
              <a:t>:</a:t>
            </a:r>
            <a:r>
              <a:rPr kumimoji="1" lang="ko-KR" altLang="en-US" sz="1000" dirty="0">
                <a:solidFill>
                  <a:srgbClr val="FF0000"/>
                </a:solidFill>
              </a:rPr>
              <a:t> </a:t>
            </a:r>
            <a:r>
              <a:rPr kumimoji="1" lang="en-US" altLang="ko-KR" sz="1000" dirty="0">
                <a:solidFill>
                  <a:srgbClr val="FF0000"/>
                </a:solidFill>
              </a:rPr>
              <a:t>class_0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solidFill>
                  <a:srgbClr val="324DF3"/>
                </a:solidFill>
              </a:rPr>
              <a:t>정상 </a:t>
            </a:r>
            <a:r>
              <a:rPr kumimoji="1" lang="en-US" altLang="ko-KR" sz="1000" dirty="0">
                <a:solidFill>
                  <a:srgbClr val="324DF3"/>
                </a:solidFill>
              </a:rPr>
              <a:t>: class_1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000" dirty="0">
                <a:solidFill>
                  <a:srgbClr val="324DF3"/>
                </a:solidFill>
                <a:sym typeface="Wingdings" pitchFamily="2" charset="2"/>
              </a:rPr>
              <a:t> </a:t>
            </a:r>
            <a:r>
              <a:rPr kumimoji="1" lang="ko-KR" altLang="en-US" sz="1000" dirty="0">
                <a:solidFill>
                  <a:srgbClr val="324DF3"/>
                </a:solidFill>
                <a:sym typeface="Wingdings" pitchFamily="2" charset="2"/>
              </a:rPr>
              <a:t>클래스 빈도의 균형은 맞음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01180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5ACEA1B-B842-0FED-7EB6-B59856CD7ED3}"/>
              </a:ext>
            </a:extLst>
          </p:cNvPr>
          <p:cNvSpPr txBox="1"/>
          <p:nvPr/>
        </p:nvSpPr>
        <p:spPr>
          <a:xfrm>
            <a:off x="695635" y="928431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en-US" altLang="ko-KR" sz="1200" b="1" dirty="0">
                <a:solidFill>
                  <a:srgbClr val="324DF3"/>
                </a:solidFill>
              </a:rPr>
              <a:t>0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과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1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 클래스 각 샘플의 센서 값 분포 비교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(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각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3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개 샘플 비교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)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AE15F4-B266-4693-0717-54D15CFA9E0E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ore-KR" altLang="en-US" dirty="0"/>
              <a:t>데이터</a:t>
            </a:r>
            <a:r>
              <a:rPr lang="ko-KR" altLang="en-US" dirty="0"/>
              <a:t> 분석</a:t>
            </a:r>
            <a:r>
              <a:rPr lang="en-US" altLang="ko-KR" dirty="0"/>
              <a:t>(EDA)</a:t>
            </a:r>
            <a:r>
              <a:rPr lang="ko-KR" altLang="en-US" dirty="0"/>
              <a:t> 및 </a:t>
            </a:r>
            <a:r>
              <a:rPr lang="ko-KR" altLang="en-US" dirty="0" err="1"/>
              <a:t>전처리</a:t>
            </a:r>
            <a:endParaRPr lang="ko-Kore-KR" altLang="en-US" dirty="0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20F84669-FA64-170E-B32F-10427697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  <p:pic>
        <p:nvPicPr>
          <p:cNvPr id="2" name="그림 1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7D389C47-A9D5-BB26-DA55-B75F9EB18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92" y="1299210"/>
            <a:ext cx="5731510" cy="7307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A6896C-838A-3CB9-BBEA-D71DE44B3264}"/>
              </a:ext>
            </a:extLst>
          </p:cNvPr>
          <p:cNvSpPr txBox="1"/>
          <p:nvPr/>
        </p:nvSpPr>
        <p:spPr>
          <a:xfrm>
            <a:off x="945579" y="8777130"/>
            <a:ext cx="5149916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solidFill>
                  <a:srgbClr val="324DF3"/>
                </a:solidFill>
              </a:rPr>
              <a:t>클래스별 센서 값에 차이가 나타남 </a:t>
            </a:r>
            <a:r>
              <a:rPr kumimoji="1" lang="en-US" altLang="ko-KR" sz="1000" dirty="0">
                <a:solidFill>
                  <a:srgbClr val="324DF3"/>
                </a:solidFill>
              </a:rPr>
              <a:t>-&gt;</a:t>
            </a:r>
            <a:r>
              <a:rPr kumimoji="1" lang="ko-KR" altLang="en-US" sz="1000" dirty="0">
                <a:solidFill>
                  <a:srgbClr val="324DF3"/>
                </a:solidFill>
              </a:rPr>
              <a:t> 모델 학습 가능</a:t>
            </a:r>
            <a:endParaRPr kumimoji="1" lang="en-US" altLang="ko-KR" sz="1000" dirty="0">
              <a:solidFill>
                <a:srgbClr val="324D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728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62FAE2D-21F5-F2F0-536E-CA15D03AEE4C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ore-KR" altLang="en-US" dirty="0"/>
              <a:t>데이터</a:t>
            </a:r>
            <a:r>
              <a:rPr lang="ko-KR" altLang="en-US" dirty="0"/>
              <a:t> 분석</a:t>
            </a:r>
            <a:r>
              <a:rPr lang="en-US" altLang="ko-KR" dirty="0"/>
              <a:t>(EDA)</a:t>
            </a:r>
            <a:r>
              <a:rPr lang="ko-KR" altLang="en-US" dirty="0"/>
              <a:t> 및 </a:t>
            </a:r>
            <a:r>
              <a:rPr lang="ko-KR" altLang="en-US" dirty="0" err="1"/>
              <a:t>전처리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2AF16-3DE4-BC03-B442-9D0A9497AA44}"/>
              </a:ext>
            </a:extLst>
          </p:cNvPr>
          <p:cNvSpPr txBox="1"/>
          <p:nvPr/>
        </p:nvSpPr>
        <p:spPr>
          <a:xfrm>
            <a:off x="695635" y="928431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ko-KR" altLang="en-US" sz="1200" b="1" dirty="0" err="1">
                <a:solidFill>
                  <a:srgbClr val="324DF3"/>
                </a:solidFill>
              </a:rPr>
              <a:t>센서별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 클래스 평균 값 분포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77F4A-F33F-0A0B-29CC-49F9D6E375AA}"/>
              </a:ext>
            </a:extLst>
          </p:cNvPr>
          <p:cNvSpPr txBox="1"/>
          <p:nvPr/>
        </p:nvSpPr>
        <p:spPr>
          <a:xfrm>
            <a:off x="833284" y="7743242"/>
            <a:ext cx="5149916" cy="5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/>
              <a:t>후반부 센서 </a:t>
            </a:r>
            <a:r>
              <a:rPr kumimoji="1" lang="en-US" altLang="ko-KR" sz="1000" dirty="0"/>
              <a:t>(s403~)</a:t>
            </a:r>
            <a:r>
              <a:rPr kumimoji="1" lang="ko-KR" altLang="en-US" sz="1000" dirty="0"/>
              <a:t>에서 클래스에 따라 센서 값이 양수와 음수로 구분 됨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solidFill>
                  <a:srgbClr val="324DF3"/>
                </a:solidFill>
              </a:rPr>
              <a:t>후반부 센서만 학습시켜볼 필요 있음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0100FE-1C8D-246D-EECF-A425F7CF1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  <p:pic>
        <p:nvPicPr>
          <p:cNvPr id="16" name="그림 15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35AD7373-C188-43D8-27AB-966FF59B4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84" y="1349808"/>
            <a:ext cx="5731510" cy="4207510"/>
          </a:xfrm>
          <a:prstGeom prst="rect">
            <a:avLst/>
          </a:prstGeom>
        </p:spPr>
      </p:pic>
      <p:pic>
        <p:nvPicPr>
          <p:cNvPr id="17" name="그림 16" descr="도표, 그래프, 스크린샷이(가) 표시된 사진&#10;&#10;자동 생성된 설명">
            <a:extLst>
              <a:ext uri="{FF2B5EF4-FFF2-40B4-BE49-F238E27FC236}">
                <a16:creationId xmlns:a16="http://schemas.microsoft.com/office/drawing/2014/main" id="{C9DF4DD3-9DCA-3B80-89D5-9E0FF4F77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149" y="5711567"/>
            <a:ext cx="3453765" cy="164401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B34FCC-6550-D713-DEFE-B33F0F6E1BF6}"/>
              </a:ext>
            </a:extLst>
          </p:cNvPr>
          <p:cNvSpPr/>
          <p:nvPr/>
        </p:nvSpPr>
        <p:spPr>
          <a:xfrm>
            <a:off x="5118752" y="4142673"/>
            <a:ext cx="1056640" cy="11322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E9D3B58F-D51D-6893-4522-06E1A684E7E2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 rot="5400000">
            <a:off x="4897208" y="4961702"/>
            <a:ext cx="436689" cy="106304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258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62FAE2D-21F5-F2F0-536E-CA15D03AEE4C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ore-KR" altLang="en-US" dirty="0"/>
              <a:t>데이터</a:t>
            </a:r>
            <a:r>
              <a:rPr lang="ko-KR" altLang="en-US" dirty="0"/>
              <a:t> 분석</a:t>
            </a:r>
            <a:r>
              <a:rPr lang="en-US" altLang="ko-KR" dirty="0"/>
              <a:t>(EDA)</a:t>
            </a:r>
            <a:r>
              <a:rPr lang="ko-KR" altLang="en-US" dirty="0"/>
              <a:t> 및 </a:t>
            </a:r>
            <a:r>
              <a:rPr lang="ko-KR" altLang="en-US" dirty="0" err="1"/>
              <a:t>전처리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2AF16-3DE4-BC03-B442-9D0A9497AA44}"/>
              </a:ext>
            </a:extLst>
          </p:cNvPr>
          <p:cNvSpPr txBox="1"/>
          <p:nvPr/>
        </p:nvSpPr>
        <p:spPr>
          <a:xfrm>
            <a:off x="695635" y="928431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샘플들의 전체 센서 값 평균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0100FE-1C8D-246D-EECF-A425F7CF1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B927F5-A3B1-1581-11E5-9461A1D1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45" y="4293531"/>
            <a:ext cx="5161129" cy="20729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0852B2-077B-312C-6129-43B1F1B30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46" y="6481707"/>
            <a:ext cx="5161128" cy="20729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E461C1-5F79-7007-9289-8347FC242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1280589"/>
            <a:ext cx="5816600" cy="29591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B74733-913B-F0AC-C798-FA71C784921B}"/>
              </a:ext>
            </a:extLst>
          </p:cNvPr>
          <p:cNvSpPr/>
          <p:nvPr/>
        </p:nvSpPr>
        <p:spPr>
          <a:xfrm>
            <a:off x="1429068" y="5666674"/>
            <a:ext cx="3798828" cy="440360"/>
          </a:xfrm>
          <a:custGeom>
            <a:avLst/>
            <a:gdLst>
              <a:gd name="connsiteX0" fmla="*/ 0 w 3798828"/>
              <a:gd name="connsiteY0" fmla="*/ 0 h 440360"/>
              <a:gd name="connsiteX1" fmla="*/ 709115 w 3798828"/>
              <a:gd name="connsiteY1" fmla="*/ 0 h 440360"/>
              <a:gd name="connsiteX2" fmla="*/ 1342253 w 3798828"/>
              <a:gd name="connsiteY2" fmla="*/ 0 h 440360"/>
              <a:gd name="connsiteX3" fmla="*/ 1899414 w 3798828"/>
              <a:gd name="connsiteY3" fmla="*/ 0 h 440360"/>
              <a:gd name="connsiteX4" fmla="*/ 2532552 w 3798828"/>
              <a:gd name="connsiteY4" fmla="*/ 0 h 440360"/>
              <a:gd name="connsiteX5" fmla="*/ 3241667 w 3798828"/>
              <a:gd name="connsiteY5" fmla="*/ 0 h 440360"/>
              <a:gd name="connsiteX6" fmla="*/ 3798828 w 3798828"/>
              <a:gd name="connsiteY6" fmla="*/ 0 h 440360"/>
              <a:gd name="connsiteX7" fmla="*/ 3798828 w 3798828"/>
              <a:gd name="connsiteY7" fmla="*/ 440360 h 440360"/>
              <a:gd name="connsiteX8" fmla="*/ 3279655 w 3798828"/>
              <a:gd name="connsiteY8" fmla="*/ 440360 h 440360"/>
              <a:gd name="connsiteX9" fmla="*/ 2760482 w 3798828"/>
              <a:gd name="connsiteY9" fmla="*/ 440360 h 440360"/>
              <a:gd name="connsiteX10" fmla="*/ 2165332 w 3798828"/>
              <a:gd name="connsiteY10" fmla="*/ 440360 h 440360"/>
              <a:gd name="connsiteX11" fmla="*/ 1570182 w 3798828"/>
              <a:gd name="connsiteY11" fmla="*/ 440360 h 440360"/>
              <a:gd name="connsiteX12" fmla="*/ 899056 w 3798828"/>
              <a:gd name="connsiteY12" fmla="*/ 440360 h 440360"/>
              <a:gd name="connsiteX13" fmla="*/ 0 w 3798828"/>
              <a:gd name="connsiteY13" fmla="*/ 440360 h 440360"/>
              <a:gd name="connsiteX14" fmla="*/ 0 w 3798828"/>
              <a:gd name="connsiteY14" fmla="*/ 0 h 44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8828" h="440360" extrusionOk="0">
                <a:moveTo>
                  <a:pt x="0" y="0"/>
                </a:moveTo>
                <a:cubicBezTo>
                  <a:pt x="344139" y="-6499"/>
                  <a:pt x="419672" y="-30983"/>
                  <a:pt x="709115" y="0"/>
                </a:cubicBezTo>
                <a:cubicBezTo>
                  <a:pt x="998559" y="30983"/>
                  <a:pt x="1040006" y="28396"/>
                  <a:pt x="1342253" y="0"/>
                </a:cubicBezTo>
                <a:cubicBezTo>
                  <a:pt x="1644500" y="-28396"/>
                  <a:pt x="1653877" y="-25947"/>
                  <a:pt x="1899414" y="0"/>
                </a:cubicBezTo>
                <a:cubicBezTo>
                  <a:pt x="2144951" y="25947"/>
                  <a:pt x="2291627" y="10673"/>
                  <a:pt x="2532552" y="0"/>
                </a:cubicBezTo>
                <a:cubicBezTo>
                  <a:pt x="2773477" y="-10673"/>
                  <a:pt x="2929640" y="-14731"/>
                  <a:pt x="3241667" y="0"/>
                </a:cubicBezTo>
                <a:cubicBezTo>
                  <a:pt x="3553694" y="14731"/>
                  <a:pt x="3653940" y="11539"/>
                  <a:pt x="3798828" y="0"/>
                </a:cubicBezTo>
                <a:cubicBezTo>
                  <a:pt x="3802560" y="116515"/>
                  <a:pt x="3794208" y="236197"/>
                  <a:pt x="3798828" y="440360"/>
                </a:cubicBezTo>
                <a:cubicBezTo>
                  <a:pt x="3636652" y="424981"/>
                  <a:pt x="3401010" y="442923"/>
                  <a:pt x="3279655" y="440360"/>
                </a:cubicBezTo>
                <a:cubicBezTo>
                  <a:pt x="3158300" y="437797"/>
                  <a:pt x="2962407" y="433300"/>
                  <a:pt x="2760482" y="440360"/>
                </a:cubicBezTo>
                <a:cubicBezTo>
                  <a:pt x="2558557" y="447420"/>
                  <a:pt x="2426449" y="426463"/>
                  <a:pt x="2165332" y="440360"/>
                </a:cubicBezTo>
                <a:cubicBezTo>
                  <a:pt x="1904215" y="454258"/>
                  <a:pt x="1771621" y="437376"/>
                  <a:pt x="1570182" y="440360"/>
                </a:cubicBezTo>
                <a:cubicBezTo>
                  <a:pt x="1368743" y="443345"/>
                  <a:pt x="1213304" y="440465"/>
                  <a:pt x="899056" y="440360"/>
                </a:cubicBezTo>
                <a:cubicBezTo>
                  <a:pt x="584808" y="440255"/>
                  <a:pt x="275486" y="475605"/>
                  <a:pt x="0" y="440360"/>
                </a:cubicBezTo>
                <a:cubicBezTo>
                  <a:pt x="2471" y="267978"/>
                  <a:pt x="-15613" y="11548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0492D3-B001-261E-75BB-2FA6F5AD56B8}"/>
              </a:ext>
            </a:extLst>
          </p:cNvPr>
          <p:cNvSpPr/>
          <p:nvPr/>
        </p:nvSpPr>
        <p:spPr>
          <a:xfrm>
            <a:off x="1926373" y="6674241"/>
            <a:ext cx="528069" cy="280011"/>
          </a:xfrm>
          <a:custGeom>
            <a:avLst/>
            <a:gdLst>
              <a:gd name="connsiteX0" fmla="*/ 0 w 528069"/>
              <a:gd name="connsiteY0" fmla="*/ 0 h 280011"/>
              <a:gd name="connsiteX1" fmla="*/ 528069 w 528069"/>
              <a:gd name="connsiteY1" fmla="*/ 0 h 280011"/>
              <a:gd name="connsiteX2" fmla="*/ 528069 w 528069"/>
              <a:gd name="connsiteY2" fmla="*/ 280011 h 280011"/>
              <a:gd name="connsiteX3" fmla="*/ 0 w 528069"/>
              <a:gd name="connsiteY3" fmla="*/ 280011 h 280011"/>
              <a:gd name="connsiteX4" fmla="*/ 0 w 528069"/>
              <a:gd name="connsiteY4" fmla="*/ 0 h 28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069" h="280011" extrusionOk="0">
                <a:moveTo>
                  <a:pt x="0" y="0"/>
                </a:moveTo>
                <a:cubicBezTo>
                  <a:pt x="167692" y="-5368"/>
                  <a:pt x="415161" y="-1717"/>
                  <a:pt x="528069" y="0"/>
                </a:cubicBezTo>
                <a:cubicBezTo>
                  <a:pt x="514265" y="66476"/>
                  <a:pt x="541620" y="161946"/>
                  <a:pt x="528069" y="280011"/>
                </a:cubicBezTo>
                <a:cubicBezTo>
                  <a:pt x="342027" y="259187"/>
                  <a:pt x="187444" y="279964"/>
                  <a:pt x="0" y="280011"/>
                </a:cubicBezTo>
                <a:cubicBezTo>
                  <a:pt x="-6431" y="189149"/>
                  <a:pt x="8907" y="89684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C9B25B-5A48-6567-451B-245279BD3778}"/>
              </a:ext>
            </a:extLst>
          </p:cNvPr>
          <p:cNvSpPr/>
          <p:nvPr/>
        </p:nvSpPr>
        <p:spPr>
          <a:xfrm>
            <a:off x="1942416" y="7813224"/>
            <a:ext cx="528069" cy="440439"/>
          </a:xfrm>
          <a:custGeom>
            <a:avLst/>
            <a:gdLst>
              <a:gd name="connsiteX0" fmla="*/ 0 w 528069"/>
              <a:gd name="connsiteY0" fmla="*/ 0 h 440439"/>
              <a:gd name="connsiteX1" fmla="*/ 528069 w 528069"/>
              <a:gd name="connsiteY1" fmla="*/ 0 h 440439"/>
              <a:gd name="connsiteX2" fmla="*/ 528069 w 528069"/>
              <a:gd name="connsiteY2" fmla="*/ 440439 h 440439"/>
              <a:gd name="connsiteX3" fmla="*/ 0 w 528069"/>
              <a:gd name="connsiteY3" fmla="*/ 440439 h 440439"/>
              <a:gd name="connsiteX4" fmla="*/ 0 w 528069"/>
              <a:gd name="connsiteY4" fmla="*/ 0 h 440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069" h="440439" extrusionOk="0">
                <a:moveTo>
                  <a:pt x="0" y="0"/>
                </a:moveTo>
                <a:cubicBezTo>
                  <a:pt x="167692" y="-5368"/>
                  <a:pt x="415161" y="-1717"/>
                  <a:pt x="528069" y="0"/>
                </a:cubicBezTo>
                <a:cubicBezTo>
                  <a:pt x="513902" y="97799"/>
                  <a:pt x="545312" y="276441"/>
                  <a:pt x="528069" y="440439"/>
                </a:cubicBezTo>
                <a:cubicBezTo>
                  <a:pt x="342027" y="419615"/>
                  <a:pt x="187444" y="440392"/>
                  <a:pt x="0" y="440439"/>
                </a:cubicBezTo>
                <a:cubicBezTo>
                  <a:pt x="3175" y="251997"/>
                  <a:pt x="-11887" y="179741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13637-3FBA-D7E3-1295-C3579FC4DE07}"/>
              </a:ext>
            </a:extLst>
          </p:cNvPr>
          <p:cNvSpPr txBox="1"/>
          <p:nvPr/>
        </p:nvSpPr>
        <p:spPr>
          <a:xfrm>
            <a:off x="833284" y="8553363"/>
            <a:ext cx="5149916" cy="5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00" dirty="0"/>
              <a:t>0</a:t>
            </a:r>
            <a:r>
              <a:rPr kumimoji="1" lang="ko-KR" altLang="en-US" sz="1000" dirty="0"/>
              <a:t>클래스 데이터에 노이즈 샘플이 있음 </a:t>
            </a:r>
            <a:r>
              <a:rPr kumimoji="1" lang="en-US" altLang="ko-KR" sz="1000" dirty="0"/>
              <a:t>(red box </a:t>
            </a:r>
            <a:r>
              <a:rPr kumimoji="1" lang="ko-KR" altLang="en-US" sz="1000" dirty="0"/>
              <a:t>부분</a:t>
            </a:r>
            <a:r>
              <a:rPr kumimoji="1"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solidFill>
                  <a:srgbClr val="324DF3"/>
                </a:solidFill>
              </a:rPr>
              <a:t>노이즈 샘플 제거 후 학습시켜볼 필요 있음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579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62FAE2D-21F5-F2F0-536E-CA15D03AEE4C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ore-KR" altLang="en-US" dirty="0"/>
              <a:t>데이터</a:t>
            </a:r>
            <a:r>
              <a:rPr lang="ko-KR" altLang="en-US" dirty="0"/>
              <a:t> 분석</a:t>
            </a:r>
            <a:r>
              <a:rPr lang="en-US" altLang="ko-KR" dirty="0"/>
              <a:t>(EDA)</a:t>
            </a:r>
            <a:r>
              <a:rPr lang="ko-KR" altLang="en-US" dirty="0"/>
              <a:t> 및 </a:t>
            </a:r>
            <a:r>
              <a:rPr lang="ko-KR" altLang="en-US" dirty="0" err="1"/>
              <a:t>전처리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2AF16-3DE4-BC03-B442-9D0A9497AA44}"/>
              </a:ext>
            </a:extLst>
          </p:cNvPr>
          <p:cNvSpPr txBox="1"/>
          <p:nvPr/>
        </p:nvSpPr>
        <p:spPr>
          <a:xfrm>
            <a:off x="695635" y="928431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ko-KR" altLang="en-US" sz="1200" b="1" dirty="0" err="1">
                <a:solidFill>
                  <a:srgbClr val="324DF3"/>
                </a:solidFill>
              </a:rPr>
              <a:t>센서별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target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과 상관 관계 분석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0100FE-1C8D-246D-EECF-A425F7CF1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602450-83E7-EF05-1C9C-BBA0922D2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31" y="1400793"/>
            <a:ext cx="3136900" cy="3632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2F0EF7-8C76-FDCC-27CD-5BFB25D3C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31" y="2976653"/>
            <a:ext cx="2578356" cy="15971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621488-FF69-A64D-FB63-34BEDF4CC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631" y="4618896"/>
            <a:ext cx="2578356" cy="15971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375C5E-FA73-4FDE-65BB-14AFF28D4BF5}"/>
              </a:ext>
            </a:extLst>
          </p:cNvPr>
          <p:cNvSpPr txBox="1"/>
          <p:nvPr/>
        </p:nvSpPr>
        <p:spPr>
          <a:xfrm>
            <a:off x="699626" y="5244624"/>
            <a:ext cx="3042193" cy="759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/>
              <a:t>인접한 </a:t>
            </a:r>
            <a:r>
              <a:rPr kumimoji="1" lang="en-US" altLang="ko-KR" sz="1000" dirty="0"/>
              <a:t>3</a:t>
            </a:r>
            <a:r>
              <a:rPr kumimoji="1" lang="ko-KR" altLang="en-US" sz="1000" dirty="0"/>
              <a:t>개의 센서가 밀접한 연관성이 있다</a:t>
            </a:r>
            <a:r>
              <a:rPr kumimoji="1"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dirty="0">
                <a:solidFill>
                  <a:srgbClr val="324DF3"/>
                </a:solidFill>
                <a:sym typeface="Wingdings" pitchFamily="2" charset="2"/>
              </a:rPr>
              <a:t>      </a:t>
            </a:r>
            <a:r>
              <a:rPr kumimoji="1" lang="en-US" altLang="ko-KR" sz="1000" dirty="0">
                <a:solidFill>
                  <a:srgbClr val="324DF3"/>
                </a:solidFill>
                <a:sym typeface="Wingdings" pitchFamily="2" charset="2"/>
              </a:rPr>
              <a:t></a:t>
            </a:r>
            <a:r>
              <a:rPr kumimoji="1" lang="ko-KR" altLang="en-US" sz="1000" dirty="0">
                <a:solidFill>
                  <a:srgbClr val="324DF3"/>
                </a:solidFill>
                <a:sym typeface="Wingdings" pitchFamily="2" charset="2"/>
              </a:rPr>
              <a:t> </a:t>
            </a:r>
            <a:r>
              <a:rPr kumimoji="1" lang="en-US" altLang="ko-KR" sz="1000" dirty="0">
                <a:solidFill>
                  <a:srgbClr val="324DF3"/>
                </a:solidFill>
                <a:sym typeface="Wingdings" pitchFamily="2" charset="2"/>
              </a:rPr>
              <a:t>CNN </a:t>
            </a:r>
            <a:r>
              <a:rPr kumimoji="1" lang="ko-KR" altLang="en-US" sz="1000" dirty="0" err="1">
                <a:solidFill>
                  <a:srgbClr val="324DF3"/>
                </a:solidFill>
                <a:sym typeface="Wingdings" pitchFamily="2" charset="2"/>
              </a:rPr>
              <a:t>으로</a:t>
            </a:r>
            <a:r>
              <a:rPr kumimoji="1" lang="ko-KR" altLang="en-US" sz="1000" dirty="0">
                <a:solidFill>
                  <a:srgbClr val="324DF3"/>
                </a:solidFill>
                <a:sym typeface="Wingdings" pitchFamily="2" charset="2"/>
              </a:rPr>
              <a:t> 학습 시 </a:t>
            </a:r>
            <a:r>
              <a:rPr kumimoji="1" lang="en-US" altLang="ko-KR" sz="1000" dirty="0">
                <a:solidFill>
                  <a:srgbClr val="324DF3"/>
                </a:solidFill>
                <a:sym typeface="Wingdings" pitchFamily="2" charset="2"/>
              </a:rPr>
              <a:t>Kernel size</a:t>
            </a:r>
            <a:r>
              <a:rPr kumimoji="1" lang="ko-KR" altLang="en-US" sz="1000" dirty="0" err="1">
                <a:solidFill>
                  <a:srgbClr val="324DF3"/>
                </a:solidFill>
                <a:sym typeface="Wingdings" pitchFamily="2" charset="2"/>
              </a:rPr>
              <a:t>를</a:t>
            </a:r>
            <a:r>
              <a:rPr kumimoji="1" lang="ko-KR" altLang="en-US" sz="1000" dirty="0">
                <a:solidFill>
                  <a:srgbClr val="324DF3"/>
                </a:solidFill>
                <a:sym typeface="Wingdings" pitchFamily="2" charset="2"/>
              </a:rPr>
              <a:t> </a:t>
            </a:r>
            <a:r>
              <a:rPr kumimoji="1" lang="en-US" altLang="ko-KR" sz="1000" dirty="0">
                <a:solidFill>
                  <a:srgbClr val="324DF3"/>
                </a:solidFill>
                <a:sym typeface="Wingdings" pitchFamily="2" charset="2"/>
              </a:rPr>
              <a:t>3</a:t>
            </a:r>
            <a:r>
              <a:rPr kumimoji="1" lang="ko-KR" altLang="en-US" sz="1000" dirty="0" err="1">
                <a:solidFill>
                  <a:srgbClr val="324DF3"/>
                </a:solidFill>
                <a:sym typeface="Wingdings" pitchFamily="2" charset="2"/>
              </a:rPr>
              <a:t>으로</a:t>
            </a:r>
            <a:r>
              <a:rPr kumimoji="1" lang="ko-KR" altLang="en-US" sz="1000" dirty="0">
                <a:solidFill>
                  <a:srgbClr val="324DF3"/>
                </a:solidFill>
                <a:sym typeface="Wingdings" pitchFamily="2" charset="2"/>
              </a:rPr>
              <a:t> 하면 </a:t>
            </a:r>
            <a:endParaRPr kumimoji="1" lang="en-US" altLang="ko-KR" sz="1000" dirty="0">
              <a:solidFill>
                <a:srgbClr val="324DF3"/>
              </a:solidFill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solidFill>
                  <a:srgbClr val="324DF3"/>
                </a:solidFill>
                <a:sym typeface="Wingdings" pitchFamily="2" charset="2"/>
              </a:rPr>
              <a:t>           </a:t>
            </a:r>
            <a:r>
              <a:rPr kumimoji="1" lang="ko-KR" altLang="en-US" sz="1000" dirty="0">
                <a:solidFill>
                  <a:srgbClr val="324DF3"/>
                </a:solidFill>
                <a:sym typeface="Wingdings" pitchFamily="2" charset="2"/>
              </a:rPr>
              <a:t>효과가 있을 것으로 예상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4A31E5-C8AD-C9C6-ED22-248A1BCEA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2881" y="1302904"/>
            <a:ext cx="2630549" cy="16597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2726F8-C4A5-380F-594F-0F144502B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369" y="7418505"/>
            <a:ext cx="4725068" cy="18671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FDC680-B7BA-D514-7D75-5B3C2D051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7896" y="7418505"/>
            <a:ext cx="1358900" cy="1752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66DDA2-C01B-A412-81D5-DB967728AE53}"/>
              </a:ext>
            </a:extLst>
          </p:cNvPr>
          <p:cNvSpPr txBox="1"/>
          <p:nvPr/>
        </p:nvSpPr>
        <p:spPr>
          <a:xfrm>
            <a:off x="699626" y="6826994"/>
            <a:ext cx="4528270" cy="52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00" dirty="0"/>
              <a:t>Target</a:t>
            </a:r>
            <a:r>
              <a:rPr kumimoji="1" lang="ko-KR" altLang="en-US" sz="1000" dirty="0"/>
              <a:t>과 상관관계 상위 센서</a:t>
            </a:r>
            <a:endParaRPr kumimoji="1" lang="en-US" altLang="ko-KR" sz="1000" dirty="0"/>
          </a:p>
          <a:p>
            <a:pPr>
              <a:lnSpc>
                <a:spcPct val="150000"/>
              </a:lnSpc>
            </a:pPr>
            <a:r>
              <a:rPr kumimoji="1" lang="ko-KR" altLang="en-US" sz="1000" dirty="0">
                <a:solidFill>
                  <a:srgbClr val="324DF3"/>
                </a:solidFill>
                <a:sym typeface="Wingdings" pitchFamily="2" charset="2"/>
              </a:rPr>
              <a:t>      </a:t>
            </a:r>
            <a:r>
              <a:rPr kumimoji="1" lang="en-US" altLang="ko-KR" sz="1000" dirty="0">
                <a:solidFill>
                  <a:srgbClr val="324DF3"/>
                </a:solidFill>
                <a:sym typeface="Wingdings" pitchFamily="2" charset="2"/>
              </a:rPr>
              <a:t></a:t>
            </a:r>
            <a:r>
              <a:rPr kumimoji="1" lang="ko-KR" altLang="en-US" sz="1000" dirty="0">
                <a:solidFill>
                  <a:srgbClr val="324DF3"/>
                </a:solidFill>
                <a:sym typeface="Wingdings" pitchFamily="2" charset="2"/>
              </a:rPr>
              <a:t> 앞서 확인 한대로 후반부 센서가 </a:t>
            </a:r>
            <a:r>
              <a:rPr kumimoji="1" lang="en-US" altLang="ko-KR" sz="1000" dirty="0">
                <a:solidFill>
                  <a:srgbClr val="324DF3"/>
                </a:solidFill>
                <a:sym typeface="Wingdings" pitchFamily="2" charset="2"/>
              </a:rPr>
              <a:t>target </a:t>
            </a:r>
            <a:r>
              <a:rPr kumimoji="1" lang="ko-KR" altLang="en-US" sz="1000" dirty="0">
                <a:solidFill>
                  <a:srgbClr val="324DF3"/>
                </a:solidFill>
                <a:sym typeface="Wingdings" pitchFamily="2" charset="2"/>
              </a:rPr>
              <a:t>과 상관관계가 높다</a:t>
            </a:r>
            <a:r>
              <a:rPr kumimoji="1" lang="en-US" altLang="ko-KR" sz="1000" dirty="0">
                <a:solidFill>
                  <a:srgbClr val="324DF3"/>
                </a:solidFill>
                <a:sym typeface="Wingdings" pitchFamily="2" charset="2"/>
              </a:rPr>
              <a:t>.</a:t>
            </a:r>
            <a:r>
              <a:rPr kumimoji="1" lang="ko-KR" altLang="en-US" sz="1000" dirty="0">
                <a:solidFill>
                  <a:srgbClr val="324DF3"/>
                </a:solidFill>
                <a:sym typeface="Wingdings" pitchFamily="2" charset="2"/>
              </a:rPr>
              <a:t> </a:t>
            </a:r>
            <a:r>
              <a:rPr kumimoji="1" lang="en-US" altLang="ko-KR" sz="1000" dirty="0">
                <a:solidFill>
                  <a:srgbClr val="324DF3"/>
                </a:solidFill>
                <a:sym typeface="Wingdings" pitchFamily="2" charset="2"/>
              </a:rPr>
              <a:t>(s430 </a:t>
            </a:r>
            <a:r>
              <a:rPr kumimoji="1" lang="ko-KR" altLang="en-US" sz="1000" dirty="0">
                <a:solidFill>
                  <a:srgbClr val="324DF3"/>
                </a:solidFill>
                <a:sym typeface="Wingdings" pitchFamily="2" charset="2"/>
              </a:rPr>
              <a:t>이후</a:t>
            </a:r>
            <a:r>
              <a:rPr kumimoji="1" lang="en-US" altLang="ko-KR" sz="1000" dirty="0">
                <a:solidFill>
                  <a:srgbClr val="324DF3"/>
                </a:solidFill>
                <a:sym typeface="Wingdings" pitchFamily="2" charset="2"/>
              </a:rPr>
              <a:t>)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3A3988-B370-E4BA-DE11-43D4CE995417}"/>
              </a:ext>
            </a:extLst>
          </p:cNvPr>
          <p:cNvSpPr/>
          <p:nvPr/>
        </p:nvSpPr>
        <p:spPr>
          <a:xfrm>
            <a:off x="5227896" y="7565550"/>
            <a:ext cx="370799" cy="1605555"/>
          </a:xfrm>
          <a:custGeom>
            <a:avLst/>
            <a:gdLst>
              <a:gd name="connsiteX0" fmla="*/ 0 w 370799"/>
              <a:gd name="connsiteY0" fmla="*/ 0 h 1605555"/>
              <a:gd name="connsiteX1" fmla="*/ 370799 w 370799"/>
              <a:gd name="connsiteY1" fmla="*/ 0 h 1605555"/>
              <a:gd name="connsiteX2" fmla="*/ 370799 w 370799"/>
              <a:gd name="connsiteY2" fmla="*/ 535185 h 1605555"/>
              <a:gd name="connsiteX3" fmla="*/ 370799 w 370799"/>
              <a:gd name="connsiteY3" fmla="*/ 1102481 h 1605555"/>
              <a:gd name="connsiteX4" fmla="*/ 370799 w 370799"/>
              <a:gd name="connsiteY4" fmla="*/ 1605555 h 1605555"/>
              <a:gd name="connsiteX5" fmla="*/ 0 w 370799"/>
              <a:gd name="connsiteY5" fmla="*/ 1605555 h 1605555"/>
              <a:gd name="connsiteX6" fmla="*/ 0 w 370799"/>
              <a:gd name="connsiteY6" fmla="*/ 1102481 h 1605555"/>
              <a:gd name="connsiteX7" fmla="*/ 0 w 370799"/>
              <a:gd name="connsiteY7" fmla="*/ 567296 h 1605555"/>
              <a:gd name="connsiteX8" fmla="*/ 0 w 370799"/>
              <a:gd name="connsiteY8" fmla="*/ 0 h 160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0799" h="1605555" extrusionOk="0">
                <a:moveTo>
                  <a:pt x="0" y="0"/>
                </a:moveTo>
                <a:cubicBezTo>
                  <a:pt x="76720" y="3911"/>
                  <a:pt x="233445" y="10563"/>
                  <a:pt x="370799" y="0"/>
                </a:cubicBezTo>
                <a:cubicBezTo>
                  <a:pt x="374235" y="148852"/>
                  <a:pt x="377417" y="402192"/>
                  <a:pt x="370799" y="535185"/>
                </a:cubicBezTo>
                <a:cubicBezTo>
                  <a:pt x="364181" y="668178"/>
                  <a:pt x="359818" y="962863"/>
                  <a:pt x="370799" y="1102481"/>
                </a:cubicBezTo>
                <a:cubicBezTo>
                  <a:pt x="381780" y="1242099"/>
                  <a:pt x="355725" y="1472789"/>
                  <a:pt x="370799" y="1605555"/>
                </a:cubicBezTo>
                <a:cubicBezTo>
                  <a:pt x="265684" y="1608386"/>
                  <a:pt x="113171" y="1592624"/>
                  <a:pt x="0" y="1605555"/>
                </a:cubicBezTo>
                <a:cubicBezTo>
                  <a:pt x="-18458" y="1445619"/>
                  <a:pt x="6982" y="1210686"/>
                  <a:pt x="0" y="1102481"/>
                </a:cubicBezTo>
                <a:cubicBezTo>
                  <a:pt x="-6982" y="994276"/>
                  <a:pt x="-11483" y="823878"/>
                  <a:pt x="0" y="567296"/>
                </a:cubicBezTo>
                <a:cubicBezTo>
                  <a:pt x="11483" y="310714"/>
                  <a:pt x="-21598" y="202105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85836791-2E86-6C13-3390-0775BD433AB9}"/>
              </a:ext>
            </a:extLst>
          </p:cNvPr>
          <p:cNvCxnSpPr>
            <a:cxnSpLocks/>
          </p:cNvCxnSpPr>
          <p:nvPr/>
        </p:nvCxnSpPr>
        <p:spPr>
          <a:xfrm>
            <a:off x="648369" y="6497052"/>
            <a:ext cx="584506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531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62FAE2D-21F5-F2F0-536E-CA15D03AEE4C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학습 모델 구축 및 예측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86EAA9-BB24-8EFA-7FCC-5C92B24E3B69}"/>
              </a:ext>
            </a:extLst>
          </p:cNvPr>
          <p:cNvSpPr txBox="1"/>
          <p:nvPr/>
        </p:nvSpPr>
        <p:spPr>
          <a:xfrm>
            <a:off x="695635" y="928431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en-US" altLang="ko-Kore-KR" sz="1200" b="1" dirty="0">
                <a:solidFill>
                  <a:srgbClr val="324DF3"/>
                </a:solidFill>
              </a:rPr>
              <a:t>Auto ML (</a:t>
            </a:r>
            <a:r>
              <a:rPr kumimoji="1" lang="en-US" altLang="ko-Kore-KR" sz="1200" b="1" dirty="0" err="1">
                <a:solidFill>
                  <a:srgbClr val="324DF3"/>
                </a:solidFill>
              </a:rPr>
              <a:t>AutoGluon</a:t>
            </a:r>
            <a:r>
              <a:rPr kumimoji="1" lang="en-US" altLang="ko-Kore-KR" sz="1200" b="1" dirty="0">
                <a:solidFill>
                  <a:srgbClr val="324DF3"/>
                </a:solidFill>
              </a:rPr>
              <a:t>) 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모델 학습 결과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 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F970FFAD-FD65-9ACD-1F38-DCB1B0CD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37761-6281-4343-A145-78E2BE7B4690}"/>
              </a:ext>
            </a:extLst>
          </p:cNvPr>
          <p:cNvSpPr txBox="1"/>
          <p:nvPr/>
        </p:nvSpPr>
        <p:spPr>
          <a:xfrm>
            <a:off x="856056" y="1157304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Best Model : </a:t>
            </a:r>
            <a:r>
              <a:rPr kumimoji="1" lang="en" altLang="ko-Kore-KR" sz="1200" b="1" dirty="0">
                <a:solidFill>
                  <a:srgbClr val="FF0000"/>
                </a:solidFill>
              </a:rPr>
              <a:t>WeightedEnsemble_L2 (</a:t>
            </a:r>
            <a:r>
              <a:rPr kumimoji="1" lang="ko-Kore-KR" altLang="en-US" sz="1200" b="1" dirty="0">
                <a:solidFill>
                  <a:srgbClr val="FF0000"/>
                </a:solidFill>
              </a:rPr>
              <a:t>정확도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: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84.7%)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14D4CB9-9188-834B-C19A-06CFB4502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56" y="1490450"/>
            <a:ext cx="5827891" cy="819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61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2608</TotalTime>
  <Words>1236</Words>
  <Application>Microsoft Macintosh PowerPoint</Application>
  <PresentationFormat>A4 용지(210x297mm)</PresentationFormat>
  <Paragraphs>217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맑은 고딕</vt:lpstr>
      <vt:lpstr>Arial</vt:lpstr>
      <vt:lpstr>Calibri</vt:lpstr>
      <vt:lpstr>Calibri Light</vt:lpstr>
      <vt:lpstr>Menlo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Office365</dc:creator>
  <cp:lastModifiedBy>Office365</cp:lastModifiedBy>
  <cp:revision>24</cp:revision>
  <dcterms:created xsi:type="dcterms:W3CDTF">2023-09-19T07:30:05Z</dcterms:created>
  <dcterms:modified xsi:type="dcterms:W3CDTF">2023-09-21T03:13:20Z</dcterms:modified>
</cp:coreProperties>
</file>